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2" r:id="rId2"/>
    <p:sldId id="256" r:id="rId3"/>
    <p:sldId id="270" r:id="rId4"/>
    <p:sldId id="283" r:id="rId5"/>
    <p:sldId id="286" r:id="rId6"/>
    <p:sldId id="257" r:id="rId7"/>
    <p:sldId id="259" r:id="rId8"/>
    <p:sldId id="274" r:id="rId9"/>
    <p:sldId id="260" r:id="rId10"/>
    <p:sldId id="275" r:id="rId11"/>
    <p:sldId id="276" r:id="rId12"/>
    <p:sldId id="280" r:id="rId13"/>
    <p:sldId id="264" r:id="rId14"/>
    <p:sldId id="265" r:id="rId15"/>
    <p:sldId id="282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A9C5F-8034-4F1F-9B39-1A686F91F361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CDD57-A1D0-4E7F-9EBF-E24A60E81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52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2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399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52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7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35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08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91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3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8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9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48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17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4D5C1-74AF-43EE-8C91-E57EFD18E6C8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C541F-9BA3-4127-99C5-72A2841543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MSIPCMContentMarking" descr="{&quot;HashCode&quot;:-1860332160,&quot;Placement&quot;:&quot;Header&quot;,&quot;Top&quot;:0.0,&quot;Left&quot;:293.954651,&quot;SlideWidth&quot;:720,&quot;SlideHeight&quot;:540}">
            <a:extLst>
              <a:ext uri="{FF2B5EF4-FFF2-40B4-BE49-F238E27FC236}">
                <a16:creationId xmlns:a16="http://schemas.microsoft.com/office/drawing/2014/main" xmlns="" id="{50B2598B-68D8-4C74-A207-DF7A79DCD058}"/>
              </a:ext>
            </a:extLst>
          </p:cNvPr>
          <p:cNvSpPr txBox="1"/>
          <p:nvPr userDrawn="1"/>
        </p:nvSpPr>
        <p:spPr>
          <a:xfrm>
            <a:off x="3733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98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 bwMode="auto">
          <a:xfrm>
            <a:off x="0" y="263769"/>
            <a:ext cx="91440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9135884" y="263769"/>
            <a:ext cx="0" cy="633046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0" y="6395525"/>
            <a:ext cx="91358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135884" y="263769"/>
            <a:ext cx="0" cy="63216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40678" y="425548"/>
            <a:ext cx="6658708" cy="235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과제 요약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893169" y="425548"/>
            <a:ext cx="2164861" cy="289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DX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관련 주요 학습 이력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893169" y="425547"/>
            <a:ext cx="2161105" cy="15953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endParaRPr lang="ko-KR" altLang="en-US" sz="923" kern="0" dirty="0" err="1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0679" y="660953"/>
            <a:ext cx="1015998" cy="2891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r>
              <a:rPr lang="ko-KR" altLang="en-US" sz="1100" b="1" kern="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과제명</a:t>
            </a:r>
            <a:endParaRPr lang="ko-KR" altLang="en-US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56676" y="660953"/>
            <a:ext cx="5642709" cy="28706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mini LED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모델의 모듈 배면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FFC CNT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Tape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부착 불량 자동 검출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963044" y="948023"/>
            <a:ext cx="1015998" cy="31899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과제실행자</a:t>
            </a:r>
            <a:endParaRPr lang="en-US" altLang="ko-KR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 defTabSz="844083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소속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79042" y="948022"/>
            <a:ext cx="1820343" cy="31899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임지원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Y</a:t>
            </a:r>
          </a:p>
          <a:p>
            <a:pPr algn="ctr" defTabSz="844083" latinLnBrk="0"/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(TV UHD1 Project)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40679" y="1263258"/>
            <a:ext cx="1015998" cy="137988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과제 개요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40679" y="2643140"/>
            <a:ext cx="1015998" cy="9103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과제 성과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40679" y="3541694"/>
            <a:ext cx="1015998" cy="289065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Best</a:t>
            </a:r>
          </a:p>
          <a:p>
            <a:pPr algn="ctr" defTabSz="844083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Practice</a:t>
            </a:r>
            <a:endParaRPr lang="ko-KR" altLang="en-US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56677" y="1263359"/>
            <a:ext cx="5642708" cy="137988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1.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기존 검증 방식의 문제점 개선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</a:p>
          <a:p>
            <a:pPr latinLnBrk="0"/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   : BM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사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모듈 조립 후 출하검사 시 모듈 배면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‘FFC CNT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Tape’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부착에 대한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육안 점검을 수행함</a:t>
            </a:r>
            <a:endParaRPr lang="en-US" altLang="ko-KR" sz="1100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/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→ 육안 점검 과정에서의 작업자 오류 가능성 존재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 검출 시간이 많이 소요됨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(Loss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발생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pPr latinLnBrk="0"/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 → 불량 검출 정확도 개선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및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검출 시간 감소를 통해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점검 시 발생하는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Loss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감소에 기여</a:t>
            </a:r>
          </a:p>
          <a:p>
            <a:pPr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</a:p>
          <a:p>
            <a:pPr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2. </a:t>
            </a:r>
            <a:r>
              <a:rPr lang="ko-KR" altLang="en-US" sz="1100" b="1" kern="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딥러닝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기법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(YOLOv5)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을 활용한 양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불 자동 판정 모델 구현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   : Mini LED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모델의 모듈 배면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‘FFC CNT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Tape’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부착에 대한 불량 자동 검출 모델을 구현하여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b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기존 대비 불량 검출 정확도를 정량화 및 개선하고 검출 시간을 감소할 수 있도록 함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endParaRPr lang="en-US" altLang="ko-KR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endParaRPr lang="ko-KR" altLang="en-US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56677" y="2643141"/>
            <a:ext cx="2811316" cy="91031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defTabSz="844083" latinLnBrk="0"/>
            <a:endParaRPr lang="en-US" altLang="ko-KR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defTabSz="844083" latinLnBrk="0"/>
            <a:endParaRPr lang="en-US" altLang="ko-KR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defTabSz="844083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- ‘FFC CNT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Tape’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부착 불량 검출 정확도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증가로 모듈 불량률 감소</a:t>
            </a:r>
          </a:p>
          <a:p>
            <a:pPr defTabSz="844083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-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모듈 불량률 감소를 통한 소비자 만족도 증가</a:t>
            </a:r>
          </a:p>
          <a:p>
            <a:pPr defTabSz="844083" latinLnBrk="0"/>
            <a:endParaRPr lang="ko-KR" altLang="en-US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56677" y="3542255"/>
            <a:ext cx="5642708" cy="289019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defTabSz="844083" latinLnBrk="0"/>
            <a:endParaRPr lang="en-US" altLang="ko-KR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defTabSz="844083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1.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모듈 배면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‘FFC CNT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Tape’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부착 불량 자동 검출 모델 개발 </a:t>
            </a:r>
            <a:endParaRPr lang="en-US" altLang="ko-KR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defTabSz="844083" latinLnBrk="0"/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①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mini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LED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모델의 모듈 배면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‘FFC CNT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Tape’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부착에 대한 양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불 판정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수집</a:t>
            </a:r>
            <a:endParaRPr lang="en-US" altLang="ko-KR" sz="1100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defTabSz="844083" latinLnBrk="0"/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② </a:t>
            </a:r>
            <a:r>
              <a:rPr lang="en-US" altLang="ko-KR" sz="1100" kern="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Roboflow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를 활용해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1100" kern="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전처리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(Annotation,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분류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Augmentation)</a:t>
            </a:r>
          </a:p>
          <a:p>
            <a:pPr defTabSz="844083" latinLnBrk="0"/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③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YOLOv5 </a:t>
            </a:r>
            <a:r>
              <a:rPr lang="ko-KR" altLang="en-US" sz="1100" kern="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딥러닝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기법을 활용한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학습 및 양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불 판정 모델 구현</a:t>
            </a:r>
            <a:endParaRPr lang="en-US" altLang="ko-KR" sz="1100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defTabSz="844083" latinLnBrk="0"/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④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Test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과정을 통해 양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불 판정 모델 정확도 확인</a:t>
            </a:r>
            <a:endParaRPr lang="en-US" altLang="ko-KR" sz="1100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defTabSz="844083" latinLnBrk="0"/>
            <a:endParaRPr lang="en-US" altLang="ko-KR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defTabSz="844083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2.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모듈 검사 과정의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DX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적용을 위한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향후 프로세스 개선 방안 제시</a:t>
            </a:r>
            <a:endParaRPr lang="en-US" altLang="ko-KR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defTabSz="844083" latinLnBrk="0"/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①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BM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사 검사 시 양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불 판정에 대한 이미지 공유 요청</a:t>
            </a:r>
            <a:endParaRPr lang="en-US" altLang="ko-KR" sz="1100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defTabSz="844083" latinLnBrk="0"/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② 이미지에 대한 양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불 분류 모델 구축 후 법인 </a:t>
            </a:r>
            <a:r>
              <a:rPr lang="en-US" altLang="ko-KR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BM</a:t>
            </a:r>
            <a:r>
              <a:rPr lang="ko-KR" altLang="en-US" sz="1100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사로의 배포를 통한 확산 전개</a:t>
            </a:r>
            <a:endParaRPr lang="en-US" altLang="ko-KR" sz="1100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67992" y="2642296"/>
            <a:ext cx="2831393" cy="89995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b">
            <a:noAutofit/>
          </a:bodyPr>
          <a:lstStyle/>
          <a:p>
            <a:pPr defTabSz="844083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- ‘FFC CNT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Tape’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부착 불량 검출 정확도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100%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달성</a:t>
            </a:r>
          </a:p>
          <a:p>
            <a:pPr defTabSz="844083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- ‘FFC CNT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Tape’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부착 불량 검출 시간 감소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약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분 → 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5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초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185295" y="2689606"/>
            <a:ext cx="727130" cy="14979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정성적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성과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996611" y="2689606"/>
            <a:ext cx="727130" cy="14979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정량적</a:t>
            </a:r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성과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220103" y="1037804"/>
            <a:ext cx="2671065" cy="11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defTabSz="844083" latinLnBrk="0"/>
            <a:r>
              <a:rPr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DX for Company</a:t>
            </a:r>
            <a:endParaRPr lang="ko-KR" altLang="en-US" sz="1100" b="1" kern="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40679" y="948022"/>
            <a:ext cx="1015998" cy="31899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844083" latinLnBrk="0"/>
            <a:r>
              <a:rPr lang="ko-KR" altLang="en-US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과제 유형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57805" y="750519"/>
            <a:ext cx="1838645" cy="7854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369"/>
              </a:spcBef>
            </a:pP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Domain DX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역량인증 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Level1</a:t>
            </a:r>
            <a:b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- Pass (23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년 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02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10000"/>
              </a:lnSpc>
              <a:spcBef>
                <a:spcPts val="369"/>
              </a:spcBef>
            </a:pP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 분석 준전문가 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sz="11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ADsP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- Pass (21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년 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06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89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3569" y="1964482"/>
            <a:ext cx="5291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Augmentation 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작업으로 이미지 증량 진행 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(rotation / shear 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적용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63" y="41187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Ⅲ.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전처리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Roboflow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활용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Text Box 201">
            <a:extLst>
              <a:ext uri="{FF2B5EF4-FFF2-40B4-BE49-F238E27FC236}">
                <a16:creationId xmlns:a16="http://schemas.microsoft.com/office/drawing/2014/main" xmlns="" id="{AAE150BD-86ED-4261-BAC2-718F7CEBB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" y="670110"/>
            <a:ext cx="8879351" cy="13254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lnSpc>
                <a:spcPct val="100000"/>
              </a:lnSpc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: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보다 원활하게 사용하기 위해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Data </a:t>
            </a:r>
            <a:r>
              <a:rPr lang="ko-KR" altLang="en-US" sz="1100" b="0" dirty="0" err="1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전처리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진행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en-US" altLang="ko-KR" sz="1100" b="0" dirty="0" err="1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Roboflow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활용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1.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대한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Bounding Box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설정을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위해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Annotation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작업 진행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2.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훈련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(train) /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검증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(validation) /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평가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(test) set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으로 분류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초기 설정 비율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= 7:2:1)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3.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학습의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Recall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값 확보를 위해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Augmentation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작업으로 이미지 증량 진행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(rotation / shear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적용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1100" b="0" dirty="0">
              <a:solidFill>
                <a:schemeClr val="tx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endParaRPr lang="en-US" altLang="ko-KR" sz="1100" b="0" dirty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10CB61A-EEDB-4D15-BC79-3F1B150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660" y="861320"/>
            <a:ext cx="1440000" cy="463561"/>
          </a:xfrm>
          <a:prstGeom prst="rect">
            <a:avLst/>
          </a:prstGeom>
        </p:spPr>
      </p:pic>
      <p:sp>
        <p:nvSpPr>
          <p:cNvPr id="11" name="TextBox 300">
            <a:extLst>
              <a:ext uri="{FF2B5EF4-FFF2-40B4-BE49-F238E27FC236}">
                <a16:creationId xmlns:a16="http://schemas.microsoft.com/office/drawing/2014/main" xmlns="" id="{07A23A8D-8F7E-409A-A3B8-9E2DE844D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767" y="1534606"/>
            <a:ext cx="2475233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50" dirty="0"/>
              <a:t>*</a:t>
            </a:r>
            <a:r>
              <a:rPr lang="ko-KR" altLang="en-US" sz="1050" dirty="0"/>
              <a:t>원본 </a:t>
            </a:r>
            <a:r>
              <a:rPr lang="en-US" altLang="ko-KR" sz="1050" dirty="0"/>
              <a:t>data 539ea</a:t>
            </a:r>
            <a:r>
              <a:rPr lang="ko-KR" altLang="en-US" sz="1050" dirty="0"/>
              <a:t> </a:t>
            </a:r>
            <a:r>
              <a:rPr lang="en-US" altLang="ko-KR" sz="1050" dirty="0">
                <a:sym typeface="Wingdings" panose="05000000000000000000" pitchFamily="2" charset="2"/>
              </a:rPr>
              <a:t> 1293ea</a:t>
            </a:r>
            <a:r>
              <a:rPr lang="ko-KR" altLang="en-US" sz="1050" dirty="0"/>
              <a:t> 으로 증량</a:t>
            </a:r>
            <a:endParaRPr lang="en-US" altLang="ko-KR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DBC6F84-0563-4BBA-BE8C-1D2856C5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118" y="2264754"/>
            <a:ext cx="3561572" cy="16734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238AAC2-A981-4CC2-B5CD-68BE21C3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367" y="2270483"/>
            <a:ext cx="2047828" cy="32556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2403A5F-C224-4910-A007-7F9AFAAED0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806"/>
          <a:stretch/>
        </p:blipFill>
        <p:spPr>
          <a:xfrm>
            <a:off x="400618" y="2272259"/>
            <a:ext cx="2233524" cy="32538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CC52040-0D33-4944-B2CB-4123BA592763}"/>
              </a:ext>
            </a:extLst>
          </p:cNvPr>
          <p:cNvSpPr/>
          <p:nvPr/>
        </p:nvSpPr>
        <p:spPr>
          <a:xfrm>
            <a:off x="402947" y="3531765"/>
            <a:ext cx="2231195" cy="1635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D551153-18A0-4758-8502-403C3D45D832}"/>
              </a:ext>
            </a:extLst>
          </p:cNvPr>
          <p:cNvSpPr/>
          <p:nvPr/>
        </p:nvSpPr>
        <p:spPr>
          <a:xfrm>
            <a:off x="3985610" y="2843119"/>
            <a:ext cx="754170" cy="446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57693FDD-EC91-4560-A8E1-A98169C6DD7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634142" y="3289900"/>
            <a:ext cx="1367407" cy="1059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70882B6-6107-43E2-A381-AF70ACDBE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255" y="3973685"/>
            <a:ext cx="3563435" cy="18446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아래쪽 화살표 8">
            <a:extLst>
              <a:ext uri="{FF2B5EF4-FFF2-40B4-BE49-F238E27FC236}">
                <a16:creationId xmlns:a16="http://schemas.microsoft.com/office/drawing/2014/main" xmlns="" id="{D4CF1E28-2F87-447A-B04A-78F14ADB381E}"/>
              </a:ext>
            </a:extLst>
          </p:cNvPr>
          <p:cNvSpPr/>
          <p:nvPr/>
        </p:nvSpPr>
        <p:spPr bwMode="auto">
          <a:xfrm rot="16200000">
            <a:off x="4953404" y="3711513"/>
            <a:ext cx="307779" cy="453283"/>
          </a:xfrm>
          <a:prstGeom prst="downArrow">
            <a:avLst/>
          </a:prstGeom>
          <a:solidFill>
            <a:schemeClr val="bg1"/>
          </a:solidFill>
          <a:ln w="317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112528" tIns="56263" rIns="112528" bIns="56263" rtlCol="0" anchor="ctr"/>
          <a:lstStyle/>
          <a:p>
            <a:pPr algn="ctr">
              <a:lnSpc>
                <a:spcPct val="120000"/>
              </a:lnSpc>
              <a:buFont typeface="Wingdings" pitchFamily="2" charset="2"/>
              <a:buNone/>
            </a:pPr>
            <a:endParaRPr lang="ko-KR" altLang="en-US" sz="1231">
              <a:latin typeface="LG스마트체 Regular" pitchFamily="50" charset="-127"/>
              <a:ea typeface="LG스마트체 Regular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4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1042E59-63A8-4B38-AE3D-430D0B8CA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8" y="1839096"/>
            <a:ext cx="3489537" cy="235809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63" y="4118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Ⅳ.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학습 및 모델 구현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(YOLOv5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활용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D4CD8F6-4F84-45C3-B79D-278E3244AF5A}"/>
              </a:ext>
            </a:extLst>
          </p:cNvPr>
          <p:cNvSpPr/>
          <p:nvPr/>
        </p:nvSpPr>
        <p:spPr>
          <a:xfrm>
            <a:off x="1563433" y="1975553"/>
            <a:ext cx="2160000" cy="1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EFAFDA7-AAF3-4ECC-9F2C-DC8F7B47E7BB}"/>
              </a:ext>
            </a:extLst>
          </p:cNvPr>
          <p:cNvSpPr/>
          <p:nvPr/>
        </p:nvSpPr>
        <p:spPr>
          <a:xfrm>
            <a:off x="4141859" y="1914124"/>
            <a:ext cx="1856272" cy="3025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Roboflow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Data URL 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EA29DEF5-3F2A-4540-ADB7-3989304F8D75}"/>
              </a:ext>
            </a:extLst>
          </p:cNvPr>
          <p:cNvCxnSpPr>
            <a:cxnSpLocks/>
          </p:cNvCxnSpPr>
          <p:nvPr/>
        </p:nvCxnSpPr>
        <p:spPr>
          <a:xfrm flipH="1" flipV="1">
            <a:off x="3715582" y="2076307"/>
            <a:ext cx="426277" cy="3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1211251-9412-436E-8EC0-644A54482E60}"/>
              </a:ext>
            </a:extLst>
          </p:cNvPr>
          <p:cNvSpPr txBox="1"/>
          <p:nvPr/>
        </p:nvSpPr>
        <p:spPr>
          <a:xfrm>
            <a:off x="123569" y="1590586"/>
            <a:ext cx="3756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 Load (</a:t>
            </a:r>
            <a:r>
              <a:rPr lang="en-US" altLang="ko-KR" sz="1400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Roboflow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Data URL 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15" name="Text Box 201">
            <a:extLst>
              <a:ext uri="{FF2B5EF4-FFF2-40B4-BE49-F238E27FC236}">
                <a16:creationId xmlns:a16="http://schemas.microsoft.com/office/drawing/2014/main" xmlns="" id="{DD6BF4F8-4E5C-4BA8-BC8C-F68BFDA75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" y="443607"/>
            <a:ext cx="8879351" cy="11222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lnSpc>
                <a:spcPct val="100000"/>
              </a:lnSpc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학습 및 모델 구현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(YOLOv5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활용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: Data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학습 및 모델 구현을 위한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Code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작성</a:t>
            </a:r>
            <a:endParaRPr lang="en-US" altLang="ko-KR" sz="1100" b="0" dirty="0">
              <a:solidFill>
                <a:schemeClr val="tx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1.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이미지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Data Load (</a:t>
            </a:r>
            <a:r>
              <a:rPr lang="en-US" altLang="ko-KR" sz="1100" b="0" dirty="0" err="1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Roboflow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Data URL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입력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2. YOLOv5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환경 설정</a:t>
            </a:r>
            <a:endParaRPr lang="en-US" altLang="ko-KR" sz="1100" b="0" dirty="0">
              <a:solidFill>
                <a:schemeClr val="tx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3. Data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학습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(train)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검증</a:t>
            </a:r>
            <a:endParaRPr lang="en-US" altLang="ko-KR" sz="1100" b="0" dirty="0">
              <a:solidFill>
                <a:schemeClr val="tx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85EFE82-282D-4D52-8B15-F79056B4D37E}"/>
              </a:ext>
            </a:extLst>
          </p:cNvPr>
          <p:cNvSpPr txBox="1"/>
          <p:nvPr/>
        </p:nvSpPr>
        <p:spPr>
          <a:xfrm>
            <a:off x="123569" y="4327067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YOLOv5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환경설정</a:t>
            </a:r>
            <a:endParaRPr lang="en-US" altLang="ko-KR" sz="1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24B300B-E226-4821-A561-05D725F79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5" y="4610151"/>
            <a:ext cx="4045785" cy="17640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D681BA7-347E-4BC9-A065-F8E5A145227D}"/>
              </a:ext>
            </a:extLst>
          </p:cNvPr>
          <p:cNvSpPr txBox="1"/>
          <p:nvPr/>
        </p:nvSpPr>
        <p:spPr>
          <a:xfrm>
            <a:off x="2664988" y="634443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…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464FA6C6-FD6A-42BC-82CD-7B535B662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6" y="6599994"/>
            <a:ext cx="5031919" cy="2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7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663" y="4118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Ⅳ.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학습 및 모델 구현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(YOLOv5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활용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7EE107-1DB5-4E78-866B-AA4F1FD52FFD}"/>
              </a:ext>
            </a:extLst>
          </p:cNvPr>
          <p:cNvSpPr txBox="1"/>
          <p:nvPr/>
        </p:nvSpPr>
        <p:spPr>
          <a:xfrm>
            <a:off x="123569" y="1590586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Data 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학습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(train) 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검증</a:t>
            </a:r>
            <a:endParaRPr lang="en-US" altLang="ko-KR" sz="1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 Box 201">
            <a:extLst>
              <a:ext uri="{FF2B5EF4-FFF2-40B4-BE49-F238E27FC236}">
                <a16:creationId xmlns:a16="http://schemas.microsoft.com/office/drawing/2014/main" xmlns="" id="{08DED6D6-5056-426C-B867-57B214ED5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" y="443607"/>
            <a:ext cx="8879351" cy="11222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lnSpc>
                <a:spcPct val="100000"/>
              </a:lnSpc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학습 및 모델 구현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(YOLOv5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활용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: Data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학습 및 모델 구현을 위한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Code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작성</a:t>
            </a:r>
            <a:endParaRPr lang="en-US" altLang="ko-KR" sz="1100" b="0" dirty="0">
              <a:solidFill>
                <a:schemeClr val="tx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1.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이미지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Data Load (</a:t>
            </a:r>
            <a:r>
              <a:rPr lang="en-US" altLang="ko-KR" sz="1100" b="0" dirty="0" err="1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Roboflow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Data URL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입력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2. YOLOv5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환경 설정</a:t>
            </a:r>
            <a:endParaRPr lang="en-US" altLang="ko-KR" sz="1100" b="0" dirty="0">
              <a:solidFill>
                <a:schemeClr val="tx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3. Data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학습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(train)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검증</a:t>
            </a:r>
            <a:endParaRPr lang="en-US" altLang="ko-KR" sz="1100" b="0" dirty="0">
              <a:solidFill>
                <a:schemeClr val="tx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3615DF1-02D2-47AB-A41B-9D5036BBD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2" y="1891601"/>
            <a:ext cx="8749717" cy="4955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CF290AA-2134-4BF3-B16F-63968DDA98FE}"/>
              </a:ext>
            </a:extLst>
          </p:cNvPr>
          <p:cNvSpPr/>
          <p:nvPr/>
        </p:nvSpPr>
        <p:spPr>
          <a:xfrm>
            <a:off x="1730340" y="2193163"/>
            <a:ext cx="1742699" cy="210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35127C6-EEF8-463A-81F3-B996D93447FC}"/>
              </a:ext>
            </a:extLst>
          </p:cNvPr>
          <p:cNvSpPr/>
          <p:nvPr/>
        </p:nvSpPr>
        <p:spPr>
          <a:xfrm>
            <a:off x="5500524" y="2193163"/>
            <a:ext cx="1155496" cy="210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67EE5D6-FACD-49EE-8CF1-764A7BD87030}"/>
              </a:ext>
            </a:extLst>
          </p:cNvPr>
          <p:cNvSpPr/>
          <p:nvPr/>
        </p:nvSpPr>
        <p:spPr>
          <a:xfrm>
            <a:off x="1730340" y="2492006"/>
            <a:ext cx="2715822" cy="3025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Img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size, batch 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개수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학습 반복 횟수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(epoch)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95D391C-B190-4E8C-9DF6-B94835172A52}"/>
              </a:ext>
            </a:extLst>
          </p:cNvPr>
          <p:cNvSpPr/>
          <p:nvPr/>
        </p:nvSpPr>
        <p:spPr>
          <a:xfrm>
            <a:off x="5500524" y="2492006"/>
            <a:ext cx="1571391" cy="3025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학습모델 종류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(YOLOv5)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B8EFA3F-B5FA-4571-986B-71DF81FC1BCF}"/>
              </a:ext>
            </a:extLst>
          </p:cNvPr>
          <p:cNvSpPr txBox="1"/>
          <p:nvPr/>
        </p:nvSpPr>
        <p:spPr>
          <a:xfrm>
            <a:off x="422457" y="2828808"/>
            <a:ext cx="5570756" cy="487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-.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이미지 증량 전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후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학습 반복 횟수 별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(10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/50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판정 정확도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비교</a:t>
            </a:r>
            <a:endParaRPr lang="en-US" altLang="ko-KR" sz="11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이미지 증량 후 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50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 학습 시 충분한 정확도와 정밀도를 가짐 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sz="110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Precision 0.998, Recall 1</a:t>
            </a:r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1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Text Box 201">
            <a:extLst>
              <a:ext uri="{FF2B5EF4-FFF2-40B4-BE49-F238E27FC236}">
                <a16:creationId xmlns:a16="http://schemas.microsoft.com/office/drawing/2014/main" xmlns="" id="{6ACBF523-5F87-4A8D-B642-2DAB8A62F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70" y="3387262"/>
            <a:ext cx="4263236" cy="6606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 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증량 전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-. Epoch 10 : Precision 0.919, Recall 0.494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-. Epoch 50 : Precision 0.997, 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Recall 0.750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이미지 증량 필요</a:t>
            </a:r>
            <a:endParaRPr lang="en-US" altLang="ko-KR" sz="1100" b="0" dirty="0">
              <a:solidFill>
                <a:srgbClr val="00B05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Text Box 201">
            <a:extLst>
              <a:ext uri="{FF2B5EF4-FFF2-40B4-BE49-F238E27FC236}">
                <a16:creationId xmlns:a16="http://schemas.microsoft.com/office/drawing/2014/main" xmlns="" id="{701F8225-3F9E-4114-878D-0995CBFF7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655" y="3387261"/>
            <a:ext cx="4263236" cy="6606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2) 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증량 후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-. Epoch 10 : Precision 0.990, Recall 0.750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-. Epoch 50 : 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Precision 0.998, Recall 1</a:t>
            </a:r>
          </a:p>
        </p:txBody>
      </p:sp>
      <p:sp>
        <p:nvSpPr>
          <p:cNvPr id="24" name="아래쪽 화살표 8">
            <a:extLst>
              <a:ext uri="{FF2B5EF4-FFF2-40B4-BE49-F238E27FC236}">
                <a16:creationId xmlns:a16="http://schemas.microsoft.com/office/drawing/2014/main" xmlns="" id="{30A47C2D-8A3F-4003-B598-CA30EBEF0A06}"/>
              </a:ext>
            </a:extLst>
          </p:cNvPr>
          <p:cNvSpPr/>
          <p:nvPr/>
        </p:nvSpPr>
        <p:spPr bwMode="auto">
          <a:xfrm rot="16200000">
            <a:off x="4441364" y="5086352"/>
            <a:ext cx="261273" cy="261246"/>
          </a:xfrm>
          <a:prstGeom prst="downArrow">
            <a:avLst/>
          </a:prstGeom>
          <a:solidFill>
            <a:schemeClr val="bg1"/>
          </a:solidFill>
          <a:ln w="317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112528" tIns="56263" rIns="112528" bIns="56263" rtlCol="0" anchor="ctr"/>
          <a:lstStyle/>
          <a:p>
            <a:pPr algn="ctr">
              <a:lnSpc>
                <a:spcPct val="120000"/>
              </a:lnSpc>
              <a:buFont typeface="Wingdings" pitchFamily="2" charset="2"/>
              <a:buNone/>
            </a:pPr>
            <a:endParaRPr lang="ko-KR" altLang="en-US" sz="1231">
              <a:latin typeface="LG스마트체 Regular" pitchFamily="50" charset="-127"/>
              <a:ea typeface="LG스마트체 Regular" pitchFamily="50" charset="-127"/>
              <a:cs typeface="Arial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EDFA178-F52A-4B63-ABC7-F976211EDC00}"/>
              </a:ext>
            </a:extLst>
          </p:cNvPr>
          <p:cNvSpPr/>
          <p:nvPr/>
        </p:nvSpPr>
        <p:spPr>
          <a:xfrm>
            <a:off x="144109" y="3387262"/>
            <a:ext cx="4242697" cy="3429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E78AFCF-5DC3-4663-A29C-77C4546AACB8}"/>
              </a:ext>
            </a:extLst>
          </p:cNvPr>
          <p:cNvSpPr/>
          <p:nvPr/>
        </p:nvSpPr>
        <p:spPr>
          <a:xfrm>
            <a:off x="4756781" y="3387262"/>
            <a:ext cx="4329143" cy="3429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Box 201">
            <a:extLst>
              <a:ext uri="{FF2B5EF4-FFF2-40B4-BE49-F238E27FC236}">
                <a16:creationId xmlns:a16="http://schemas.microsoft.com/office/drawing/2014/main" xmlns="" id="{551ADA9F-F069-4E27-A03B-5C6B45298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38" y="6557478"/>
            <a:ext cx="1796373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[Epoch 10]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Text Box 201">
            <a:extLst>
              <a:ext uri="{FF2B5EF4-FFF2-40B4-BE49-F238E27FC236}">
                <a16:creationId xmlns:a16="http://schemas.microsoft.com/office/drawing/2014/main" xmlns="" id="{91E8AC78-CA4C-4C3D-B49A-D0260927D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740" y="6557478"/>
            <a:ext cx="1796373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[Epoch 50]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0" name="Text Box 201">
            <a:extLst>
              <a:ext uri="{FF2B5EF4-FFF2-40B4-BE49-F238E27FC236}">
                <a16:creationId xmlns:a16="http://schemas.microsoft.com/office/drawing/2014/main" xmlns="" id="{C124BE08-8D91-4DF9-B699-8B1F8A1FE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2398" y="6557478"/>
            <a:ext cx="1796373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[Epoch 10]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1" name="Text Box 201">
            <a:extLst>
              <a:ext uri="{FF2B5EF4-FFF2-40B4-BE49-F238E27FC236}">
                <a16:creationId xmlns:a16="http://schemas.microsoft.com/office/drawing/2014/main" xmlns="" id="{DEC2651B-F668-40CE-A40A-C7C2644EA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347" y="6557478"/>
            <a:ext cx="1800000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[Epoch 50]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EB2FD16-39B2-49FC-9E72-8830E893191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26" y="4041971"/>
            <a:ext cx="1800000" cy="12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EAB0E04-2653-40B3-BE78-847C485A407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26" y="5310491"/>
            <a:ext cx="1800000" cy="12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0EB9148-C38E-421C-B35E-A721500CC36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8224" y="4041971"/>
            <a:ext cx="1800000" cy="12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0FDF57C-4C9D-4D6D-B16A-9FFF6A04C3F8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88224" y="5310491"/>
            <a:ext cx="1800000" cy="12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529D3953-F4AD-40F1-B659-AE1D0840C0E4}"/>
              </a:ext>
            </a:extLst>
          </p:cNvPr>
          <p:cNvCxnSpPr>
            <a:cxnSpLocks/>
          </p:cNvCxnSpPr>
          <p:nvPr/>
        </p:nvCxnSpPr>
        <p:spPr>
          <a:xfrm flipV="1">
            <a:off x="1730340" y="2378358"/>
            <a:ext cx="0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4412C2A1-DEDB-49F3-B874-CC6F53E19FEC}"/>
              </a:ext>
            </a:extLst>
          </p:cNvPr>
          <p:cNvCxnSpPr>
            <a:cxnSpLocks/>
          </p:cNvCxnSpPr>
          <p:nvPr/>
        </p:nvCxnSpPr>
        <p:spPr>
          <a:xfrm flipV="1">
            <a:off x="5506788" y="2379756"/>
            <a:ext cx="0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FE52D20-6371-4810-98BC-8A4C2B2C4C19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40584" y="4041971"/>
            <a:ext cx="1800000" cy="12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68B7869B-84CC-4087-9CC2-983EFC0B9A3B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140584" y="5310491"/>
            <a:ext cx="1800000" cy="12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55643590-1594-4BB5-B32A-096D8B09AFC3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47" y="4041971"/>
            <a:ext cx="1800000" cy="12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49E6D4E4-7870-4176-9770-494E9A2AED1E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47" y="5310491"/>
            <a:ext cx="1800000" cy="12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0838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663" y="41187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Ⅴ.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평가 및 성과</a:t>
            </a:r>
          </a:p>
        </p:txBody>
      </p:sp>
      <p:sp>
        <p:nvSpPr>
          <p:cNvPr id="26" name="Text Box 201">
            <a:extLst>
              <a:ext uri="{FF2B5EF4-FFF2-40B4-BE49-F238E27FC236}">
                <a16:creationId xmlns:a16="http://schemas.microsoft.com/office/drawing/2014/main" xmlns="" id="{7BE2FEB1-1987-4D47-8B55-BE4C71C08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40" y="571423"/>
            <a:ext cx="7209692" cy="682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lnSpc>
                <a:spcPct val="100000"/>
              </a:lnSpc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모델 평가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(validation)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판정 정확도 확인   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Validation Set 108ea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모두 정답 확인 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정확도 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100%)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판정 소요시간 확인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Validation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Set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108ea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모두 판정 소요시간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0.2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 이내임을 확인 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판정 소요시간 약 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0.2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100" b="0" dirty="0">
              <a:solidFill>
                <a:srgbClr val="00B050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7" name="Text Box 201">
            <a:extLst>
              <a:ext uri="{FF2B5EF4-FFF2-40B4-BE49-F238E27FC236}">
                <a16:creationId xmlns:a16="http://schemas.microsoft.com/office/drawing/2014/main" xmlns="" id="{FF3AC0EA-F28E-4275-81D6-5EA67D2ED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" y="5118255"/>
            <a:ext cx="8879351" cy="3005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lnSpc>
                <a:spcPct val="100000"/>
              </a:lnSpc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정량적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정성적 성과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201" name="Picture 153">
            <a:extLst>
              <a:ext uri="{FF2B5EF4-FFF2-40B4-BE49-F238E27FC236}">
                <a16:creationId xmlns:a16="http://schemas.microsoft.com/office/drawing/2014/main" xmlns="" id="{6174719B-74FF-46B3-9D2D-7DE02D1A5AB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108" y="1265557"/>
            <a:ext cx="2880000" cy="180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5" name="Picture 157">
            <a:extLst>
              <a:ext uri="{FF2B5EF4-FFF2-40B4-BE49-F238E27FC236}">
                <a16:creationId xmlns:a16="http://schemas.microsoft.com/office/drawing/2014/main" xmlns="" id="{0079F91E-13A8-46C6-8F13-408B0D29709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0" y="1264254"/>
            <a:ext cx="2880000" cy="180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7" name="Picture 159">
            <a:extLst>
              <a:ext uri="{FF2B5EF4-FFF2-40B4-BE49-F238E27FC236}">
                <a16:creationId xmlns:a16="http://schemas.microsoft.com/office/drawing/2014/main" xmlns="" id="{AE76FEC3-BBA6-477F-8E2B-FD72BE78658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764" y="1264254"/>
            <a:ext cx="2880000" cy="180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0C15A0FB-9F4B-41C4-A357-BB60EE0EE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14909"/>
              </p:ext>
            </p:extLst>
          </p:nvPr>
        </p:nvGraphicFramePr>
        <p:xfrm>
          <a:off x="84991" y="5458109"/>
          <a:ext cx="8974017" cy="1095720"/>
        </p:xfrm>
        <a:graphic>
          <a:graphicData uri="http://schemas.openxmlformats.org/drawingml/2006/table">
            <a:tbl>
              <a:tblPr/>
              <a:tblGrid>
                <a:gridCol w="4542838">
                  <a:extLst>
                    <a:ext uri="{9D8B030D-6E8A-4147-A177-3AD203B41FA5}">
                      <a16:colId xmlns:a16="http://schemas.microsoft.com/office/drawing/2014/main" xmlns="" val="3000238300"/>
                    </a:ext>
                  </a:extLst>
                </a:gridCol>
                <a:gridCol w="4431179">
                  <a:extLst>
                    <a:ext uri="{9D8B030D-6E8A-4147-A177-3AD203B41FA5}">
                      <a16:colId xmlns:a16="http://schemas.microsoft.com/office/drawing/2014/main" xmlns="" val="2812259673"/>
                    </a:ext>
                  </a:extLst>
                </a:gridCol>
              </a:tblGrid>
              <a:tr h="2951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정량적 성과</a:t>
                      </a:r>
                    </a:p>
                  </a:txBody>
                  <a:tcPr marL="72000" marR="72000" marT="72000" marB="72000" anchor="ctr" anchorCtr="1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  <a:cs typeface="+mn-cs"/>
                        </a:rPr>
                        <a:t>정성적 성과</a:t>
                      </a:r>
                    </a:p>
                  </a:txBody>
                  <a:tcPr marL="72000" marR="72000" marT="72000" marB="720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3323348"/>
                  </a:ext>
                </a:extLst>
              </a:tr>
              <a:tr h="453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>
                          <a:tab pos="8763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‘FFC CNT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빛 누출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Tape’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부착 불량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검출 정확도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100%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달성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>
                          <a:tab pos="876300" algn="l"/>
                        </a:tabLst>
                        <a:defRPr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‘FFC CNT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빛 누출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Tape’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부착 불량 검출 시간 감소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약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 </a:t>
                      </a:r>
                      <a:r>
                        <a:rPr lang="ko-KR" altLang="en-US" sz="11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→ </a:t>
                      </a:r>
                      <a:r>
                        <a:rPr lang="en-US" altLang="ko-KR" sz="11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</a:t>
                      </a:r>
                      <a:r>
                        <a:rPr lang="ko-KR" altLang="en-US" sz="11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b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: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 시나리오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사진 촬영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(1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및 업로드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(1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→ 양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 판정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(0.2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→ 판정 결과 확인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‘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FFC CNT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빛 누출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Tape’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부착 불량 검출 정확도 증가로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모듈 불량률 감소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빛 누출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결로 불량 등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‘FFC CNT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빛 누출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Tape’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부착 불량으로 인한 모듈 불량률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감소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latinLnBrk="1"/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모듈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불량률 감소를 통한 소비자 만족도 증가</a:t>
                      </a:r>
                      <a:endParaRPr lang="ko-KR" altLang="en-US" sz="11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8540351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CE7C68A-55A2-401F-8F04-1111CF7B2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70" y="3125863"/>
            <a:ext cx="4311339" cy="18288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701A1EE-6BF1-45B4-B16A-631E26603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935" y="3419570"/>
            <a:ext cx="3244681" cy="15351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F879056-1E18-4753-934B-1ED9C580DD97}"/>
              </a:ext>
            </a:extLst>
          </p:cNvPr>
          <p:cNvSpPr txBox="1"/>
          <p:nvPr/>
        </p:nvSpPr>
        <p:spPr>
          <a:xfrm>
            <a:off x="6181859" y="3157960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…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5D47D17-5860-4646-BF83-F6722014C4F9}"/>
              </a:ext>
            </a:extLst>
          </p:cNvPr>
          <p:cNvSpPr/>
          <p:nvPr/>
        </p:nvSpPr>
        <p:spPr>
          <a:xfrm>
            <a:off x="3036276" y="3588221"/>
            <a:ext cx="232764" cy="87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E28ED843-A5F6-42D6-9800-D7407B423043}"/>
              </a:ext>
            </a:extLst>
          </p:cNvPr>
          <p:cNvSpPr/>
          <p:nvPr/>
        </p:nvSpPr>
        <p:spPr>
          <a:xfrm>
            <a:off x="3393830" y="3629251"/>
            <a:ext cx="232764" cy="2696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0AB9D199-A3B4-40DD-88F7-02E5941CB7D4}"/>
              </a:ext>
            </a:extLst>
          </p:cNvPr>
          <p:cNvSpPr/>
          <p:nvPr/>
        </p:nvSpPr>
        <p:spPr>
          <a:xfrm>
            <a:off x="3575217" y="3893395"/>
            <a:ext cx="232764" cy="837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C1B0061-7DD4-4DAF-A7CE-6D890FBEC156}"/>
              </a:ext>
            </a:extLst>
          </p:cNvPr>
          <p:cNvSpPr/>
          <p:nvPr/>
        </p:nvSpPr>
        <p:spPr>
          <a:xfrm>
            <a:off x="3393830" y="4731219"/>
            <a:ext cx="232764" cy="217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FC865CE-35E6-4E7A-B279-37C930909A5B}"/>
              </a:ext>
            </a:extLst>
          </p:cNvPr>
          <p:cNvSpPr/>
          <p:nvPr/>
        </p:nvSpPr>
        <p:spPr>
          <a:xfrm>
            <a:off x="7740876" y="3396122"/>
            <a:ext cx="232764" cy="619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D9EA93BC-2C46-45F4-864F-46E13BA602B0}"/>
              </a:ext>
            </a:extLst>
          </p:cNvPr>
          <p:cNvSpPr/>
          <p:nvPr/>
        </p:nvSpPr>
        <p:spPr>
          <a:xfrm>
            <a:off x="7578967" y="4015978"/>
            <a:ext cx="213286" cy="7562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xmlns="" id="{409FE51C-23E5-4D00-B9EE-824AE1C3E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56223"/>
              </p:ext>
            </p:extLst>
          </p:nvPr>
        </p:nvGraphicFramePr>
        <p:xfrm>
          <a:off x="7425558" y="745328"/>
          <a:ext cx="548082" cy="462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" name="포장기 셸 개체" showAsIcon="1" r:id="rId8" imgW="914400" imgH="771480" progId="Package">
                  <p:embed/>
                </p:oleObj>
              </mc:Choice>
              <mc:Fallback>
                <p:oleObj name="포장기 셸 개체" showAsIcon="1" r:id="rId8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25558" y="745328"/>
                        <a:ext cx="548082" cy="462444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036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Box 201"/>
          <p:cNvSpPr txBox="1">
            <a:spLocks noChangeArrowheads="1"/>
          </p:cNvSpPr>
          <p:nvPr/>
        </p:nvSpPr>
        <p:spPr bwMode="auto">
          <a:xfrm>
            <a:off x="70339" y="566480"/>
            <a:ext cx="8372906" cy="760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확산 전파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</a:t>
            </a: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팀내 이미지 분류 소스코드 배포를 통한 확산전파 완료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(Teams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활용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)</a:t>
            </a: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 :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이미지 분류를 위한 이미지 학습 및 평가 소스코드 배포함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63" y="41187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Ⅵ.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확산 전파 및 향후 계획</a:t>
            </a:r>
          </a:p>
        </p:txBody>
      </p:sp>
      <p:sp>
        <p:nvSpPr>
          <p:cNvPr id="7" name="Text Box 201">
            <a:extLst>
              <a:ext uri="{FF2B5EF4-FFF2-40B4-BE49-F238E27FC236}">
                <a16:creationId xmlns:a16="http://schemas.microsoft.com/office/drawing/2014/main" xmlns="" id="{1E9705EB-4CFF-4B42-BD7A-4DB83C787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" y="3203949"/>
            <a:ext cx="8372906" cy="304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향후 전개 계획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확대 적용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현업 적용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1.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확대 적용 방안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1)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초기 검증 모델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(75QNED90)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외 타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mini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LED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모델에 대한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‘FFC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CNT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’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부착 검증 진행 및 정확도 확인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   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→ 타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mini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LED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모델 수평전개를 통한 검증 모델 개선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2)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개선 모델 팀내 배포 및 업체 배포 후 확대 검증 진행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2.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현업 적용 방안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1)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현업 적용 계획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단기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: BM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사 에서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‘FFC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CNT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’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부착 불량 이미지 사진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Data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를 받아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,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국내에서 양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불 판정 진행</a:t>
            </a: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장기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: BM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사 생산라인 적용 검토 및 실제 적용하여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,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현지에서의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‘FFC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CNT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’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부착 불량 검출에 활용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/>
            </a:r>
            <a:b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</a:br>
            <a:endParaRPr lang="ko-KR" altLang="en-US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2)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현업 적용을 위한 필요 조건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다양한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mini LED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모델의 모듈 배면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‘FFC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CNT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’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부착 불량 데이터 수집 및 학습 필요 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B658DA12-468B-43A5-8D2C-4944E165B4AE}"/>
              </a:ext>
            </a:extLst>
          </p:cNvPr>
          <p:cNvGrpSpPr/>
          <p:nvPr/>
        </p:nvGrpSpPr>
        <p:grpSpPr>
          <a:xfrm>
            <a:off x="560013" y="1376385"/>
            <a:ext cx="2593496" cy="1250507"/>
            <a:chOff x="4493105" y="685887"/>
            <a:chExt cx="1955495" cy="98463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9DA7CD97-2511-4545-8620-E43ACF0DE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3105" y="809544"/>
              <a:ext cx="1955495" cy="86098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C5FF087E-7F4E-47D2-A4D9-39605E3DD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3105" y="685887"/>
              <a:ext cx="1955495" cy="12365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F751DDFA-CBE1-4493-874B-76B5A82436D7}"/>
                </a:ext>
              </a:extLst>
            </p:cNvPr>
            <p:cNvSpPr/>
            <p:nvPr/>
          </p:nvSpPr>
          <p:spPr>
            <a:xfrm>
              <a:off x="4493105" y="685887"/>
              <a:ext cx="1955495" cy="98463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170AA662-1772-44E4-955B-BCD700395968}"/>
              </a:ext>
            </a:extLst>
          </p:cNvPr>
          <p:cNvGrpSpPr/>
          <p:nvPr/>
        </p:nvGrpSpPr>
        <p:grpSpPr>
          <a:xfrm>
            <a:off x="3357416" y="1376384"/>
            <a:ext cx="3131308" cy="1250507"/>
            <a:chOff x="6528508" y="685885"/>
            <a:chExt cx="2503295" cy="86098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E531551A-DAD3-4E5B-95BC-2F7414931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0117" y="896247"/>
              <a:ext cx="2501686" cy="65062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BBA0DF56-5CBE-48B4-ADB7-1E5C00B03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0117" y="685887"/>
              <a:ext cx="2501686" cy="21035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D62E5FE0-3E44-4799-A025-E88E8DE5F9FF}"/>
                </a:ext>
              </a:extLst>
            </p:cNvPr>
            <p:cNvSpPr/>
            <p:nvPr/>
          </p:nvSpPr>
          <p:spPr>
            <a:xfrm>
              <a:off x="6528508" y="685885"/>
              <a:ext cx="2501686" cy="86098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003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Box 201"/>
          <p:cNvSpPr txBox="1">
            <a:spLocks noChangeArrowheads="1"/>
          </p:cNvSpPr>
          <p:nvPr/>
        </p:nvSpPr>
        <p:spPr bwMode="auto">
          <a:xfrm>
            <a:off x="70339" y="566480"/>
            <a:ext cx="8372906" cy="3084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프로세스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사람 변화 관리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63" y="41187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Ⅶ.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프로세스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사람 변화 관리 및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Communication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 Box 201">
            <a:extLst>
              <a:ext uri="{FF2B5EF4-FFF2-40B4-BE49-F238E27FC236}">
                <a16:creationId xmlns:a16="http://schemas.microsoft.com/office/drawing/2014/main" xmlns="" id="{E90D9531-96DA-4B9F-8E4A-24E5D3FE1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874953"/>
            <a:ext cx="6630864" cy="2413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프로세스 변화 관리 계획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-. BM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사 출하검사 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모듈 배면 이미지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Data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공유 요청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: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학습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Data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수량 증량을 통한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양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불 판정 모델 정확도 향상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향후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BM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사 출하검사 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양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불 판정 자동화 모델로 모듈 부착불량 검출 요청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endParaRPr lang="en-US" altLang="ko-KR" sz="5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사람 변화 관리 계획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-. FFC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CNT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부착 불량 검출 자동화 모델 배포하여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판정 소요시간 단축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/>
            </a:r>
            <a:b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</a:b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(KPI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판정 소요 시간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: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약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분 </a:t>
            </a:r>
            <a:r>
              <a:rPr lang="ko-KR" altLang="en-US" sz="11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</a:t>
            </a:r>
            <a:r>
              <a:rPr lang="en-US" altLang="ko-KR" sz="11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</a:t>
            </a:r>
            <a:r>
              <a:rPr lang="ko-KR" altLang="en-US" sz="11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</a:t>
            </a:r>
            <a:r>
              <a:rPr lang="en-US" altLang="ko-KR" sz="11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코딩 및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Data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공용 폴더 업로드 하여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, Data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업데이트 가능하도록 조치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: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다양한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mini LED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모델의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‘FFC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CNT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’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부착에 대한 모듈 배면 사진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Data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수집을 통해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/>
            </a:r>
            <a:b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</a:b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학습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Data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수량 증가를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통한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양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불 판정 모델 수평전개 및 성능 향상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sp>
        <p:nvSpPr>
          <p:cNvPr id="10" name="Text Box 201">
            <a:extLst>
              <a:ext uri="{FF2B5EF4-FFF2-40B4-BE49-F238E27FC236}">
                <a16:creationId xmlns:a16="http://schemas.microsoft.com/office/drawing/2014/main" xmlns="" id="{F6D28B02-1889-45F7-9E91-2987143D9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" y="3635548"/>
            <a:ext cx="8372906" cy="12008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Communication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이해관계자와의 커뮤니케이션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)  </a:t>
            </a: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: ‘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이미지 분석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’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DX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과제 진행자에게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이메일 및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Teams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를 통한 지속적인 소스코드 및 데이터 공유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이메일을 통한 소스코드 공유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-. Teams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를 통한 이미지 데이터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(</a:t>
            </a:r>
            <a:r>
              <a:rPr lang="en-US" altLang="ko-KR" sz="11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roboflow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URL)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공유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 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A6A6658-87E8-4DCE-95F0-B9B84A907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2" y="4697252"/>
            <a:ext cx="2501686" cy="16119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CC73234-0EAC-4C06-B683-8C945778A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156" y="4697252"/>
            <a:ext cx="3200435" cy="16119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978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3"/>
          <p:cNvSpPr>
            <a:spLocks noChangeArrowheads="1"/>
          </p:cNvSpPr>
          <p:nvPr/>
        </p:nvSpPr>
        <p:spPr bwMode="auto">
          <a:xfrm>
            <a:off x="2924167" y="1348311"/>
            <a:ext cx="32956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077">
            <a:spAutoFit/>
          </a:bodyPr>
          <a:lstStyle>
            <a:lvl1pPr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charset="0"/>
              </a:rPr>
              <a:t>Domain DX Level 2</a:t>
            </a:r>
            <a:r>
              <a:rPr lang="ko-KR" altLang="en-US" sz="2400" dirty="0">
                <a:solidFill>
                  <a:srgbClr val="00000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charset="0"/>
              </a:rPr>
              <a:t>과제</a:t>
            </a:r>
          </a:p>
        </p:txBody>
      </p:sp>
      <p:sp>
        <p:nvSpPr>
          <p:cNvPr id="6" name="직사각형 13"/>
          <p:cNvSpPr>
            <a:spLocks noChangeArrowheads="1"/>
          </p:cNvSpPr>
          <p:nvPr/>
        </p:nvSpPr>
        <p:spPr bwMode="auto">
          <a:xfrm>
            <a:off x="3469988" y="5605005"/>
            <a:ext cx="22040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077">
            <a:spAutoFit/>
          </a:bodyPr>
          <a:lstStyle>
            <a:lvl1pPr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r>
              <a:rPr lang="en-US" altLang="ko-KR" sz="14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TV UHD1 Project </a:t>
            </a:r>
            <a:r>
              <a:rPr lang="ko-KR" altLang="en-US" sz="14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임지원</a:t>
            </a:r>
            <a:r>
              <a:rPr lang="en-US" altLang="ko-KR" sz="14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</a:t>
            </a:r>
            <a:endParaRPr lang="ko-KR" altLang="en-US" sz="14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7187" y="1790481"/>
            <a:ext cx="6349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mini LED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모델의 모듈 배면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FFC CNT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빛 누출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부착 불량 자동 검출</a:t>
            </a:r>
          </a:p>
        </p:txBody>
      </p:sp>
      <p:sp>
        <p:nvSpPr>
          <p:cNvPr id="11" name="Text Box 16">
            <a:extLst>
              <a:ext uri="{FF2B5EF4-FFF2-40B4-BE49-F238E27FC236}">
                <a16:creationId xmlns:a16="http://schemas.microsoft.com/office/drawing/2014/main" xmlns="" id="{DD88035F-00DB-4254-ABB5-3032F8E28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963" y="2558388"/>
            <a:ext cx="4940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073" tIns="0" rIns="89073" bIns="0">
            <a:spAutoFit/>
          </a:bodyPr>
          <a:lstStyle>
            <a:defPPr>
              <a:defRPr lang="ko-KR"/>
            </a:defPPr>
            <a:lvl1pPr algn="ctr">
              <a:defRPr kumimoji="1" sz="3100" b="1" u="sng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  <a:lvl2pPr marL="742950" indent="-285750" eaLnBrk="0" hangingPunct="0">
              <a:defRPr kumimoji="1" sz="1200" b="1">
                <a:latin typeface="Arial" charset="0"/>
                <a:ea typeface="Dotum" pitchFamily="50" charset="-127"/>
              </a:defRPr>
            </a:lvl2pPr>
            <a:lvl3pPr marL="1143000" indent="-228600" eaLnBrk="0" hangingPunct="0">
              <a:defRPr kumimoji="1" sz="1200" b="1">
                <a:latin typeface="Arial" charset="0"/>
                <a:ea typeface="Dotum" pitchFamily="50" charset="-127"/>
              </a:defRPr>
            </a:lvl3pPr>
            <a:lvl4pPr marL="1600200" indent="-228600" eaLnBrk="0" hangingPunct="0">
              <a:defRPr kumimoji="1" sz="1200" b="1">
                <a:latin typeface="Arial" charset="0"/>
                <a:ea typeface="Dotum" pitchFamily="50" charset="-127"/>
              </a:defRPr>
            </a:lvl4pPr>
            <a:lvl5pPr marL="2057400" indent="-228600" eaLnBrk="0" hangingPunct="0">
              <a:defRPr kumimoji="1" sz="1200" b="1">
                <a:latin typeface="Arial" charset="0"/>
                <a:ea typeface="Dotum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9pPr>
          </a:lstStyle>
          <a:p>
            <a:r>
              <a:rPr lang="ko-KR" altLang="en-US" sz="1400" dirty="0"/>
              <a:t>목차</a:t>
            </a:r>
            <a:endParaRPr lang="en-US" altLang="ko-KR" sz="1400" dirty="0"/>
          </a:p>
        </p:txBody>
      </p:sp>
      <p:sp>
        <p:nvSpPr>
          <p:cNvPr id="12" name="Text Box 237">
            <a:extLst>
              <a:ext uri="{FF2B5EF4-FFF2-40B4-BE49-F238E27FC236}">
                <a16:creationId xmlns:a16="http://schemas.microsoft.com/office/drawing/2014/main" xmlns="" id="{DBD13F80-4CC6-40DC-A23F-ABAA3D0148A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012636" y="2844731"/>
            <a:ext cx="3118723" cy="2044578"/>
          </a:xfrm>
          <a:prstGeom prst="rect">
            <a:avLst/>
          </a:prstGeom>
          <a:noFill/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5942" tIns="39487" rIns="75942" bIns="39487" anchor="t" anchorCtr="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12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12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12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kumimoji="1" sz="1200" b="1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defTabSz="771201" eaLnBrk="1" hangingPunct="1">
              <a:lnSpc>
                <a:spcPct val="130000"/>
              </a:lnSpc>
              <a:spcBef>
                <a:spcPts val="400"/>
              </a:spcBef>
            </a:pPr>
            <a:r>
              <a:rPr lang="en-US" altLang="ko-KR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Ⅰ. </a:t>
            </a:r>
            <a:r>
              <a:rPr lang="ko-KR" altLang="en-US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배경 및 목적</a:t>
            </a:r>
            <a:endParaRPr lang="en-US" altLang="ko-KR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defTabSz="771201" eaLnBrk="1" hangingPunct="1">
              <a:lnSpc>
                <a:spcPct val="130000"/>
              </a:lnSpc>
              <a:spcBef>
                <a:spcPts val="400"/>
              </a:spcBef>
            </a:pPr>
            <a:r>
              <a:rPr lang="en-US" altLang="ko-KR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Ⅱ</a:t>
            </a:r>
            <a:r>
              <a:rPr lang="en-US" altLang="ko-KR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en-US" altLang="ko-KR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수집</a:t>
            </a:r>
            <a:endParaRPr lang="en-US" altLang="ko-KR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defTabSz="771201" eaLnBrk="1" hangingPunct="1">
              <a:lnSpc>
                <a:spcPct val="130000"/>
              </a:lnSpc>
              <a:spcBef>
                <a:spcPts val="400"/>
              </a:spcBef>
            </a:pPr>
            <a:r>
              <a:rPr lang="en-US" altLang="ko-KR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Ⅲ</a:t>
            </a:r>
            <a:r>
              <a:rPr lang="en-US" altLang="ko-KR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en-US" altLang="ko-KR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전처리</a:t>
            </a:r>
            <a:r>
              <a:rPr lang="ko-KR" altLang="en-US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Roboflow</a:t>
            </a:r>
            <a:r>
              <a:rPr lang="ko-KR" altLang="en-US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활용</a:t>
            </a:r>
            <a:r>
              <a:rPr lang="en-US" altLang="ko-KR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defTabSz="771201" eaLnBrk="1" hangingPunct="1">
              <a:lnSpc>
                <a:spcPct val="130000"/>
              </a:lnSpc>
              <a:spcBef>
                <a:spcPts val="400"/>
              </a:spcBef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Ⅳ</a:t>
            </a:r>
            <a:r>
              <a:rPr lang="en-US" altLang="ko-KR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Data </a:t>
            </a:r>
            <a:r>
              <a:rPr lang="ko-KR" altLang="en-US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학습 및 모델 구현 </a:t>
            </a:r>
            <a:r>
              <a:rPr lang="en-US" altLang="ko-KR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(YOLOv5 </a:t>
            </a:r>
            <a:r>
              <a:rPr lang="ko-KR" altLang="en-US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활용</a:t>
            </a:r>
            <a:r>
              <a:rPr lang="en-US" altLang="ko-KR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defTabSz="771201" eaLnBrk="1" hangingPunct="1">
              <a:lnSpc>
                <a:spcPct val="130000"/>
              </a:lnSpc>
              <a:spcBef>
                <a:spcPts val="400"/>
              </a:spcBef>
            </a:pPr>
            <a:r>
              <a:rPr lang="en-US" altLang="ko-KR" dirty="0">
                <a:solidFill>
                  <a:srgbClr val="000000"/>
                </a:solidFill>
                <a:latin typeface="바탕" pitchFamily="18" charset="-127"/>
                <a:ea typeface="바탕" pitchFamily="18" charset="-127"/>
              </a:rPr>
              <a:t>Ⅴ. </a:t>
            </a:r>
            <a:r>
              <a:rPr lang="ko-KR" altLang="en-US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평가 및 성과</a:t>
            </a:r>
            <a:endParaRPr lang="en-US" altLang="ko-KR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defTabSz="771201" eaLnBrk="1" hangingPunct="1">
              <a:lnSpc>
                <a:spcPct val="130000"/>
              </a:lnSpc>
              <a:spcBef>
                <a:spcPts val="400"/>
              </a:spcBef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Ⅵ. </a:t>
            </a:r>
            <a:r>
              <a:rPr lang="ko-KR" altLang="en-US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확산 전파 및 향후 계획</a:t>
            </a:r>
            <a:endParaRPr lang="en-US" altLang="ko-KR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defTabSz="771201" eaLnBrk="1" hangingPunct="1">
              <a:lnSpc>
                <a:spcPct val="130000"/>
              </a:lnSpc>
              <a:spcBef>
                <a:spcPts val="400"/>
              </a:spcBef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Ⅶ.</a:t>
            </a:r>
            <a:r>
              <a:rPr lang="en-US" altLang="ko-KR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프로세스</a:t>
            </a:r>
            <a:r>
              <a:rPr lang="en-US" altLang="ko-KR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사람 변화 관리 및 </a:t>
            </a:r>
            <a:r>
              <a:rPr lang="en-US" altLang="ko-KR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09761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7663" y="41187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Ⅰ.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배경 및 목적</a:t>
            </a:r>
          </a:p>
        </p:txBody>
      </p:sp>
      <p:sp>
        <p:nvSpPr>
          <p:cNvPr id="18" name="Text Box 201">
            <a:extLst>
              <a:ext uri="{FF2B5EF4-FFF2-40B4-BE49-F238E27FC236}">
                <a16:creationId xmlns:a16="http://schemas.microsoft.com/office/drawing/2014/main" xmlns="" id="{36857AFA-3E8F-4E2D-A3A7-D5691884A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63" y="586148"/>
            <a:ext cx="9028674" cy="18272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기존 검증 방식의 문제점 개선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기존 검증 방식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육안 점검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)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: BM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사 모듈 조립 후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FI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검사 및 출하검사 시 사람이 직접 부자재 부착 점검을 진행함 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기존 검증 방식의 문제점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1)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육안 점검 과정에서 작업자 오류 가능성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/>
            </a:r>
            <a:b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</a:b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    :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불량 검출에 대한 휴먼 에러 발생의 가능성 존재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2)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불량 검출 시간이 많이 소요되어 작업 효율이 떨어짐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검출 시간 약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3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분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)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FFC CNT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부착 불량 검출 정확도 정량화 및 개선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검출 시간 감소 필요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→ </a:t>
            </a:r>
            <a:r>
              <a:rPr lang="ko-KR" altLang="en-US" sz="11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딥러닝을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활용한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‘FFC CNT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부착 불량 자동 검출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모델 구현을 목표함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sp>
        <p:nvSpPr>
          <p:cNvPr id="19" name="Text Box 201">
            <a:extLst>
              <a:ext uri="{FF2B5EF4-FFF2-40B4-BE49-F238E27FC236}">
                <a16:creationId xmlns:a16="http://schemas.microsoft.com/office/drawing/2014/main" xmlns="" id="{737CA61B-2EE4-429F-BD83-7E47421E9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63" y="2733920"/>
            <a:ext cx="8809501" cy="9799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조직전략과의 연관성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-. HE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본부는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2023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Top10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과제 중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통한 고객경험 혁신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추진을 위해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DEJ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본부 개발 플랫폼을 구축 중임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-. HE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본부 중요 과제와의 연관성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  :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DEJ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측정 자동화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측면에서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FFC CNT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빛 누출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Tape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부착 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검출 자동화하여 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DX 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시스템 확대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기여하고자 함</a:t>
            </a:r>
            <a:endParaRPr lang="en-US" altLang="ko-KR" sz="1100" b="0" dirty="0">
              <a:solidFill>
                <a:srgbClr val="00B05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33D981E-58F5-4EFD-A4B9-2F4B0196C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83"/>
          <a:stretch/>
        </p:blipFill>
        <p:spPr>
          <a:xfrm>
            <a:off x="601831" y="3768975"/>
            <a:ext cx="1911889" cy="260252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235C20F-FF97-46B7-A0E0-CDD0976FE556}"/>
              </a:ext>
            </a:extLst>
          </p:cNvPr>
          <p:cNvSpPr/>
          <p:nvPr/>
        </p:nvSpPr>
        <p:spPr>
          <a:xfrm>
            <a:off x="973016" y="5802321"/>
            <a:ext cx="990600" cy="309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335DBA8D-F8B4-4953-B8D3-B4A380CA5009}"/>
              </a:ext>
            </a:extLst>
          </p:cNvPr>
          <p:cNvGrpSpPr/>
          <p:nvPr/>
        </p:nvGrpSpPr>
        <p:grpSpPr>
          <a:xfrm>
            <a:off x="2971801" y="3768975"/>
            <a:ext cx="4173416" cy="2602523"/>
            <a:chOff x="3182815" y="3763108"/>
            <a:chExt cx="4173416" cy="260252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07BC8B88-0FF6-47D2-A876-65CE7530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419" y="3821723"/>
              <a:ext cx="4065058" cy="251155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4CCE9AB8-B4D9-4B33-A27F-AA02E3931FEB}"/>
                </a:ext>
              </a:extLst>
            </p:cNvPr>
            <p:cNvSpPr/>
            <p:nvPr/>
          </p:nvSpPr>
          <p:spPr>
            <a:xfrm>
              <a:off x="3182815" y="3763108"/>
              <a:ext cx="4173416" cy="2602523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EE3A7BB-0DCD-4F67-8365-B4E211644C30}"/>
              </a:ext>
            </a:extLst>
          </p:cNvPr>
          <p:cNvSpPr/>
          <p:nvPr/>
        </p:nvSpPr>
        <p:spPr>
          <a:xfrm>
            <a:off x="5483863" y="5438053"/>
            <a:ext cx="175917" cy="468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Box 201">
            <a:extLst>
              <a:ext uri="{FF2B5EF4-FFF2-40B4-BE49-F238E27FC236}">
                <a16:creationId xmlns:a16="http://schemas.microsoft.com/office/drawing/2014/main" xmlns="" id="{DC18CBB3-436F-4EC1-81B2-D4FFF0205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831" y="6371498"/>
            <a:ext cx="1911889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[2023 HE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본부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Top10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Text Box 201">
            <a:extLst>
              <a:ext uri="{FF2B5EF4-FFF2-40B4-BE49-F238E27FC236}">
                <a16:creationId xmlns:a16="http://schemas.microsoft.com/office/drawing/2014/main" xmlns="" id="{140A4BE4-870F-4C6E-A1B2-850619019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1" y="6372958"/>
            <a:ext cx="4173416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[DEJ (Development Experience Journey)]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8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7663" y="41187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Ⅰ.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배경 및 목적</a:t>
            </a:r>
          </a:p>
        </p:txBody>
      </p:sp>
      <p:sp>
        <p:nvSpPr>
          <p:cNvPr id="18" name="Text Box 201">
            <a:extLst>
              <a:ext uri="{FF2B5EF4-FFF2-40B4-BE49-F238E27FC236}">
                <a16:creationId xmlns:a16="http://schemas.microsoft.com/office/drawing/2014/main" xmlns="" id="{36857AFA-3E8F-4E2D-A3A7-D5691884A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63" y="586602"/>
            <a:ext cx="9028674" cy="12609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Creative Thinking :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분석을 위한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딥러닝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기법 고려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(CNN, YOLO)</a:t>
            </a: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이미지 분석을 위한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가지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딥러닝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기법 고려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(CNN, YOLO)</a:t>
            </a: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     -.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기법 특성상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, YOLO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가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CNN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에 비해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‘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 수집 환경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모듈 조립 현장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노이즈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 판정 시간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측면에서 유리할 것이라 예상함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       : CNN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은 판정 정확도 낮을 것이라 예상함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차이 명확하지 않으면 패턴 인식 어려움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노이즈 영향 존재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  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Creative Thinking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위해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CNN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모델도 실제 구현하여 적합 여부 판단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ECE9415B-7AEF-4644-9628-70C9A4F39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15914"/>
              </p:ext>
            </p:extLst>
          </p:nvPr>
        </p:nvGraphicFramePr>
        <p:xfrm>
          <a:off x="205000" y="1915232"/>
          <a:ext cx="8733999" cy="426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6896">
                  <a:extLst>
                    <a:ext uri="{9D8B030D-6E8A-4147-A177-3AD203B41FA5}">
                      <a16:colId xmlns:a16="http://schemas.microsoft.com/office/drawing/2014/main" xmlns="" val="2521085518"/>
                    </a:ext>
                  </a:extLst>
                </a:gridCol>
                <a:gridCol w="3917023">
                  <a:extLst>
                    <a:ext uri="{9D8B030D-6E8A-4147-A177-3AD203B41FA5}">
                      <a16:colId xmlns:a16="http://schemas.microsoft.com/office/drawing/2014/main" xmlns="" val="1217448167"/>
                    </a:ext>
                  </a:extLst>
                </a:gridCol>
                <a:gridCol w="4280080">
                  <a:extLst>
                    <a:ext uri="{9D8B030D-6E8A-4147-A177-3AD203B41FA5}">
                      <a16:colId xmlns:a16="http://schemas.microsoft.com/office/drawing/2014/main" xmlns="" val="13069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CNN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(Convolution Neutral Network)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YOLO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(You Only Look Once)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724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14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이미지의 공간적인 특징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패턴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기반으로 대상 파악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ko-KR" altLang="en-US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Bounding Box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기반 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Object Detection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및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Augmentation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적용 후 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1100" b="0" kern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Roboflow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활용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),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사전 입력된 정답과의 유사성 기반으로 대상 파악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912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14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장점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-.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모델 확대적용 용이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  : (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똑같은 패턴의 대상을 찾는다는 전제 하에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추후 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</a:b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확대적용 시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모델 별 추가적인 데이터 학습 필요 가능성 적음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-. YOLO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에 비해 데이터 학습 시간이 덜 소요됨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-.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데이터 수집 용이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  :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학습된 대상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(Object)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에 대한 판정 정확도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효율이 높음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  → </a:t>
                      </a:r>
                      <a:r>
                        <a:rPr kumimoji="1" lang="ko-KR" altLang="en-US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이미지 내 노이즈</a:t>
                      </a:r>
                      <a:r>
                        <a:rPr kumimoji="1" lang="en-US" altLang="ko-KR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촬영 각도</a:t>
                      </a:r>
                      <a:r>
                        <a:rPr kumimoji="1" lang="en-US" altLang="ko-KR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배경 등</a:t>
                      </a:r>
                      <a:r>
                        <a:rPr kumimoji="1" lang="en-US" altLang="ko-KR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로 인한 판정 악영향 적음</a:t>
                      </a:r>
                      <a:endParaRPr kumimoji="1" lang="en-US" altLang="ko-KR" sz="1100" b="0" kern="1200" dirty="0">
                        <a:solidFill>
                          <a:srgbClr val="00B05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-. CNN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에 비해 데이터 판정 시간 짧음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  → </a:t>
                      </a:r>
                      <a:r>
                        <a:rPr kumimoji="1" lang="ko-KR" altLang="en-US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양</a:t>
                      </a:r>
                      <a:r>
                        <a:rPr kumimoji="1" lang="en-US" altLang="ko-KR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불 판정 소요시간으로 인한 </a:t>
                      </a:r>
                      <a:r>
                        <a:rPr kumimoji="1" lang="en-US" altLang="ko-KR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Loss </a:t>
                      </a:r>
                      <a:r>
                        <a:rPr kumimoji="1" lang="ko-KR" altLang="en-US" sz="1100" b="0" kern="1200" dirty="0">
                          <a:solidFill>
                            <a:srgbClr val="00B050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감축에 적합 </a:t>
                      </a:r>
                      <a:endParaRPr kumimoji="1" lang="en-US" altLang="ko-KR" sz="1100" b="0" kern="1200" dirty="0">
                        <a:solidFill>
                          <a:srgbClr val="00B05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100" b="0" kern="1200" dirty="0">
                        <a:solidFill>
                          <a:srgbClr val="00B05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465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14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단점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-.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데이터 수집 어려움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  :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이미지 내 노이즈로 인한 판정 악영향 존재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패턴 인식 어려움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 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→ 데이터 수집 시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노이즈 배제 및 일관적인 조건 유지 필수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kumimoji="1" lang="en-US" altLang="ko-KR" sz="1100" b="0" kern="1200" dirty="0">
                        <a:solidFill>
                          <a:srgbClr val="00B050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-.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양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불 차이가 명확하지 않을 경우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패턴 인식 어려움으로 인해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</a:b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 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판정 정확도 떨어짐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-.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모델 확대적용 어려움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  :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추후 확대적용 시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모델 별 추가적인 데이터 학습 필요 가능성 존재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 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→ 데이터 학습을 위한 </a:t>
                      </a:r>
                      <a:r>
                        <a:rPr kumimoji="1" lang="ko-KR" altLang="en-US" sz="1100" b="0" kern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전처리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Annotation</a:t>
                      </a: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에 시간이 더 소요됨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181376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003" y="2845957"/>
            <a:ext cx="1378686" cy="9147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91" y="3023819"/>
            <a:ext cx="1970353" cy="6342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593" y="3023819"/>
            <a:ext cx="1788701" cy="6342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701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4FCE1-3AD8-43BD-89C0-53FA67AD785E}"/>
              </a:ext>
            </a:extLst>
          </p:cNvPr>
          <p:cNvSpPr/>
          <p:nvPr/>
        </p:nvSpPr>
        <p:spPr>
          <a:xfrm>
            <a:off x="4824050" y="2104295"/>
            <a:ext cx="4262262" cy="4606112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7663" y="41187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Ⅰ.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배경 및 목적</a:t>
            </a:r>
          </a:p>
        </p:txBody>
      </p:sp>
      <p:sp>
        <p:nvSpPr>
          <p:cNvPr id="18" name="Text Box 201">
            <a:extLst>
              <a:ext uri="{FF2B5EF4-FFF2-40B4-BE49-F238E27FC236}">
                <a16:creationId xmlns:a16="http://schemas.microsoft.com/office/drawing/2014/main" xmlns="" id="{36857AFA-3E8F-4E2D-A3A7-D5691884A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63" y="586602"/>
            <a:ext cx="9028674" cy="588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Creative Thinking :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분석을 위한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딥러닝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기법 고려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(CNN, YOLO)</a:t>
            </a:r>
          </a:p>
          <a:p>
            <a:pPr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2.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CNN 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 구현 및 성능 판별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" name="Text Box 201">
            <a:extLst>
              <a:ext uri="{FF2B5EF4-FFF2-40B4-BE49-F238E27FC236}">
                <a16:creationId xmlns:a16="http://schemas.microsoft.com/office/drawing/2014/main" xmlns="" id="{4380DA01-06FF-4F4B-BDA9-051EC2143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460" y="1147732"/>
            <a:ext cx="3896626" cy="7007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-. Data </a:t>
            </a:r>
            <a:r>
              <a:rPr lang="ko-KR" altLang="en-US" sz="11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(Data 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분류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)</a:t>
            </a: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: train/validation/test set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을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7:2:1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비율로 분류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train/valid/test = 377/108/54 (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총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539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개의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Data)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9BEED1EB-9FE8-4570-849F-0FD8A9D90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141275"/>
              </p:ext>
            </p:extLst>
          </p:nvPr>
        </p:nvGraphicFramePr>
        <p:xfrm>
          <a:off x="700990" y="1879996"/>
          <a:ext cx="3261410" cy="123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1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73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73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73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73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976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Data</a:t>
                      </a:r>
                      <a:r>
                        <a:rPr lang="ko-KR" altLang="en-US" sz="1100" b="1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분류</a:t>
                      </a: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97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kern="1200" dirty="0">
                        <a:solidFill>
                          <a:srgbClr val="000000"/>
                        </a:solidFill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원본 </a:t>
                      </a:r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Data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Train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Validation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Test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9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OK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54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39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9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NG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485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338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98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49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9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Total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539</a:t>
                      </a:r>
                      <a:endParaRPr lang="ko-KR" altLang="en-US" sz="1000" b="0" kern="1200" baseline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377</a:t>
                      </a:r>
                      <a:endParaRPr lang="ko-KR" altLang="en-US" sz="1000" b="0" kern="1200" baseline="0" dirty="0">
                        <a:solidFill>
                          <a:srgbClr val="00B05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108</a:t>
                      </a:r>
                      <a:endParaRPr lang="ko-KR" altLang="en-US" sz="1000" b="0" kern="1200" baseline="0" dirty="0">
                        <a:solidFill>
                          <a:srgbClr val="00B05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rgbClr val="00B05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54</a:t>
                      </a:r>
                      <a:endParaRPr lang="ko-KR" altLang="en-US" sz="1000" b="0" kern="1200" baseline="0" dirty="0">
                        <a:solidFill>
                          <a:srgbClr val="00B05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91420" marR="91420" marT="45773" marB="457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5261104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02E0F5B-AC05-46E4-9518-D87404574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3"/>
          <a:stretch/>
        </p:blipFill>
        <p:spPr>
          <a:xfrm>
            <a:off x="700990" y="3608211"/>
            <a:ext cx="3418743" cy="13424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36DC11A-0D7A-4BF8-89FB-32BBC4093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17"/>
          <a:stretch/>
        </p:blipFill>
        <p:spPr>
          <a:xfrm>
            <a:off x="700990" y="5327486"/>
            <a:ext cx="3418742" cy="946805"/>
          </a:xfrm>
          <a:prstGeom prst="rect">
            <a:avLst/>
          </a:prstGeom>
        </p:spPr>
      </p:pic>
      <p:sp>
        <p:nvSpPr>
          <p:cNvPr id="16" name="Text Box 201">
            <a:extLst>
              <a:ext uri="{FF2B5EF4-FFF2-40B4-BE49-F238E27FC236}">
                <a16:creationId xmlns:a16="http://schemas.microsoft.com/office/drawing/2014/main" xmlns="" id="{FE520FD1-CFFB-4304-AB99-F9F2F3FF5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991" y="6274291"/>
            <a:ext cx="3418742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[CNN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학습 코드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Text Box 201">
            <a:extLst>
              <a:ext uri="{FF2B5EF4-FFF2-40B4-BE49-F238E27FC236}">
                <a16:creationId xmlns:a16="http://schemas.microsoft.com/office/drawing/2014/main" xmlns="" id="{734AE23C-0BD1-41C2-B0DD-69343FB29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459" y="3347571"/>
            <a:ext cx="3255147" cy="2606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-. CNN 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모델 코드</a:t>
            </a:r>
            <a:endParaRPr lang="en-US" altLang="ko-KR" sz="9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sp>
        <p:nvSpPr>
          <p:cNvPr id="21" name="Text Box 201">
            <a:extLst>
              <a:ext uri="{FF2B5EF4-FFF2-40B4-BE49-F238E27FC236}">
                <a16:creationId xmlns:a16="http://schemas.microsoft.com/office/drawing/2014/main" xmlns="" id="{EE164B25-A525-4731-9191-AB00E7449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6775" y="1147732"/>
            <a:ext cx="4113844" cy="9208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-. CNN 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성능 판별 결과</a:t>
            </a:r>
            <a:endParaRPr lang="en-US" altLang="ko-KR" sz="11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: CNN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모델은 양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불 학습 및 판정에 대한 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정확도 낮음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(Validation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의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발산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, Test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11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오판정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22/54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건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) </a:t>
            </a:r>
          </a:p>
          <a:p>
            <a:pPr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itchFamily="2" charset="2"/>
              </a:rPr>
              <a:t>    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CNN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은 부적합 판단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YOLOv5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채택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하여 과제 진행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sp>
        <p:nvSpPr>
          <p:cNvPr id="22" name="Text Box 201">
            <a:extLst>
              <a:ext uri="{FF2B5EF4-FFF2-40B4-BE49-F238E27FC236}">
                <a16:creationId xmlns:a16="http://schemas.microsoft.com/office/drawing/2014/main" xmlns="" id="{A62E2D43-DDDF-4A8A-AD88-19AA08FFB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021" y="2168774"/>
            <a:ext cx="4088865" cy="6606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[CNN 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정확도 그래프 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Validation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발산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1100" b="0" dirty="0">
                <a:solidFill>
                  <a:srgbClr val="00B05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→ 학습 정확도 낮음</a:t>
            </a:r>
            <a:endParaRPr lang="en-US" altLang="ko-KR" sz="1100" b="0" dirty="0">
              <a:solidFill>
                <a:schemeClr val="tx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Train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대한 정확도는 수렴함에도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(accuracy=1.0, loss=0.0),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Validation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대한 정확도 값은 발산함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빨간색 표시 부분 참조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5C91D62-E69D-459A-9C21-4FEE18555948}"/>
              </a:ext>
            </a:extLst>
          </p:cNvPr>
          <p:cNvSpPr/>
          <p:nvPr/>
        </p:nvSpPr>
        <p:spPr>
          <a:xfrm>
            <a:off x="2139462" y="5852894"/>
            <a:ext cx="545400" cy="15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1D4DA82-4096-45B7-A23E-5295E1E85200}"/>
              </a:ext>
            </a:extLst>
          </p:cNvPr>
          <p:cNvSpPr/>
          <p:nvPr/>
        </p:nvSpPr>
        <p:spPr>
          <a:xfrm>
            <a:off x="3130340" y="6346886"/>
            <a:ext cx="989393" cy="3635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학습 반복 횟수</a:t>
            </a:r>
            <a:r>
              <a:rPr lang="en-US" altLang="ko-KR" sz="9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(epoch) : 200</a:t>
            </a:r>
            <a:r>
              <a:rPr lang="ko-KR" altLang="en-US" sz="9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</a:t>
            </a:r>
            <a:endParaRPr lang="en-US" altLang="ko-KR" sz="9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007759DD-840A-4A01-9E38-EE656E7582D7}"/>
              </a:ext>
            </a:extLst>
          </p:cNvPr>
          <p:cNvCxnSpPr>
            <a:cxnSpLocks/>
          </p:cNvCxnSpPr>
          <p:nvPr/>
        </p:nvCxnSpPr>
        <p:spPr>
          <a:xfrm flipH="1" flipV="1">
            <a:off x="2696898" y="6010575"/>
            <a:ext cx="433442" cy="336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B41E4CD1-7A78-4DDC-B8F2-8717B9055DED}"/>
              </a:ext>
            </a:extLst>
          </p:cNvPr>
          <p:cNvCxnSpPr/>
          <p:nvPr/>
        </p:nvCxnSpPr>
        <p:spPr>
          <a:xfrm>
            <a:off x="4520430" y="1180076"/>
            <a:ext cx="0" cy="55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4DF9AA0F-3982-4D89-9193-728FB7CFD4F3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" t="49997" r="2426" b="33844"/>
          <a:stretch/>
        </p:blipFill>
        <p:spPr bwMode="auto">
          <a:xfrm>
            <a:off x="6975839" y="5333201"/>
            <a:ext cx="1979678" cy="1080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E605F604-FAC4-4446-A253-89F104DCFEB3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" t="79197" r="2068" b="1224"/>
          <a:stretch/>
        </p:blipFill>
        <p:spPr bwMode="auto">
          <a:xfrm>
            <a:off x="4950486" y="5333201"/>
            <a:ext cx="1979678" cy="1080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xmlns="" id="{B614D01E-1022-47C5-9AC1-6F4B8FE7268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486" y="2829395"/>
            <a:ext cx="1980000" cy="1620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xmlns="" id="{EA9749B6-38B8-4241-8309-75A43B44A572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39" y="2829395"/>
            <a:ext cx="1980000" cy="1620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Box 201">
            <a:extLst>
              <a:ext uri="{FF2B5EF4-FFF2-40B4-BE49-F238E27FC236}">
                <a16:creationId xmlns:a16="http://schemas.microsoft.com/office/drawing/2014/main" xmlns="" id="{82398855-DC4A-4355-8FF9-968843F36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990" y="4944812"/>
            <a:ext cx="3418742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[CNN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신경망 구성 코드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7" name="Text Box 201">
            <a:extLst>
              <a:ext uri="{FF2B5EF4-FFF2-40B4-BE49-F238E27FC236}">
                <a16:creationId xmlns:a16="http://schemas.microsoft.com/office/drawing/2014/main" xmlns="" id="{424F2B46-FD39-4D31-AB33-1CC918DF4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021" y="4666864"/>
            <a:ext cx="4209311" cy="6606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[CNN Test 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 </a:t>
            </a:r>
            <a:r>
              <a:rPr lang="ko-KR" altLang="en-US" sz="11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오판정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22/54</a:t>
            </a:r>
            <a:r>
              <a:rPr lang="ko-KR" altLang="en-US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건</a:t>
            </a:r>
            <a:r>
              <a:rPr lang="en-US" altLang="ko-KR" sz="11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100" b="0" dirty="0">
                <a:solidFill>
                  <a:srgbClr val="00B05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→ 판정 정확도 낮음</a:t>
            </a:r>
            <a:endParaRPr lang="en-US" altLang="ko-KR" sz="1100" dirty="0">
              <a:solidFill>
                <a:srgbClr val="00B05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CNN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모델에 대한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Test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Test data 54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 중 </a:t>
            </a:r>
            <a:r>
              <a:rPr lang="ko-KR" altLang="en-US" sz="11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오판정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22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건 발생</a:t>
            </a:r>
            <a:endParaRPr lang="en-US" altLang="ko-KR" sz="1100" b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Ex) OK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NG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</a:t>
            </a:r>
            <a:r>
              <a:rPr lang="ko-KR" altLang="en-US" sz="11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오판정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왼쪽 사진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), NG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OK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</a:t>
            </a:r>
            <a:r>
              <a:rPr lang="ko-KR" altLang="en-US" sz="1100" b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오판정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오른쪽 사진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EC384E8-97DE-4185-A1DE-9019DBA4F043}"/>
              </a:ext>
            </a:extLst>
          </p:cNvPr>
          <p:cNvSpPr/>
          <p:nvPr/>
        </p:nvSpPr>
        <p:spPr>
          <a:xfrm>
            <a:off x="5773615" y="3046864"/>
            <a:ext cx="1061217" cy="1243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35184DF-B4E8-4C4C-995F-7F21CC47EF6B}"/>
              </a:ext>
            </a:extLst>
          </p:cNvPr>
          <p:cNvSpPr/>
          <p:nvPr/>
        </p:nvSpPr>
        <p:spPr>
          <a:xfrm>
            <a:off x="7807568" y="2974818"/>
            <a:ext cx="1061217" cy="1243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1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A8E6F8C-962D-4E7C-A9BC-41F584B04E1B}"/>
              </a:ext>
            </a:extLst>
          </p:cNvPr>
          <p:cNvSpPr txBox="1"/>
          <p:nvPr/>
        </p:nvSpPr>
        <p:spPr>
          <a:xfrm>
            <a:off x="57663" y="41187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Ⅰ.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배경 및 목적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–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과제 등록서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A6153CF-6B09-4BC3-8A7A-52F2C6BECF74}"/>
              </a:ext>
            </a:extLst>
          </p:cNvPr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Group 328">
            <a:extLst>
              <a:ext uri="{FF2B5EF4-FFF2-40B4-BE49-F238E27FC236}">
                <a16:creationId xmlns:a16="http://schemas.microsoft.com/office/drawing/2014/main" xmlns="" id="{D56CF26E-853B-4797-8751-9351D6066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013404"/>
              </p:ext>
            </p:extLst>
          </p:nvPr>
        </p:nvGraphicFramePr>
        <p:xfrm>
          <a:off x="57663" y="485836"/>
          <a:ext cx="9005315" cy="6194449"/>
        </p:xfrm>
        <a:graphic>
          <a:graphicData uri="http://schemas.openxmlformats.org/drawingml/2006/table">
            <a:tbl>
              <a:tblPr/>
              <a:tblGrid>
                <a:gridCol w="8203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254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36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12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5123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17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8179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951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과제명</a:t>
                      </a: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  <a:cs typeface="+mn-cs"/>
                        </a:rPr>
                        <a:t>mini LED </a:t>
                      </a: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  <a:cs typeface="+mn-cs"/>
                        </a:rPr>
                        <a:t>모델의 모듈 배면 </a:t>
                      </a: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  <a:cs typeface="+mn-cs"/>
                        </a:rPr>
                        <a:t>FFC CNT </a:t>
                      </a: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  <a:cs typeface="+mn-cs"/>
                        </a:rPr>
                        <a:t>빛 누출 </a:t>
                      </a: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  <a:cs typeface="+mn-cs"/>
                        </a:rPr>
                        <a:t>Tape </a:t>
                      </a: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  <a:cs typeface="+mn-cs"/>
                        </a:rPr>
                        <a:t>부착 불량 자동 검출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  <a:cs typeface="+mn-cs"/>
                        </a:rPr>
                        <a:t>리더</a:t>
                      </a: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  <a:cs typeface="+mn-cs"/>
                        </a:rPr>
                        <a:t>임지원 연구원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지원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DX Driver/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L3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rial Narrow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Arial Narrow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72000" marR="72000" marT="72000" marB="72000" anchor="ctr" anchorCtr="1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기간</a:t>
                      </a: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LG스마트체 Regular" pitchFamily="50" charset="-127"/>
                          <a:cs typeface="Arial" pitchFamily="34" charset="0"/>
                        </a:rPr>
                        <a:t>’23.04.01~’23.10.13</a:t>
                      </a: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  <a:cs typeface="+mn-cs"/>
                        </a:rPr>
                        <a:t>TV UHD1 Project</a:t>
                      </a: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Arial Narrow" pitchFamily="34" charset="0"/>
                          <a:ea typeface="LG스마트체 Regular" pitchFamily="50" charset="-127"/>
                        </a:rPr>
                        <a:t>-</a:t>
                      </a:r>
                      <a:endParaRPr lang="ko-KR" altLang="en-US" sz="1100" dirty="0"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72000" marR="72000" marT="72000" marB="72000" anchor="ctr" anchorCtr="1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51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과제 개요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추진 배경 및 중점 추진 과제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KPI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55345">
                <a:tc gridSpan="3"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ts val="13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추진 배경 및 목적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/>
                      </a:r>
                      <a:b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</a:b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- mini LED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모델 조립 후의 모듈 배면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FFC CNT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빛 누출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Tape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부착 상태에 대한 육안 점검 시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,</a:t>
                      </a:r>
                      <a:b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</a:b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불량 검출에 대한 오류 가능성이 있으며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검출 시간이 많이 소요됨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.</a:t>
                      </a:r>
                      <a:b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</a:b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- FFC CNT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빛 누출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Tape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부착에 대한 불량 자동 검출 모델을 구현하여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,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기존의 육안 점검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방식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/>
                      </a:r>
                      <a:b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</a:b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대비 불량 검출 정확도를 정량화 및 개선하고 검출 시간을 감소할 수 있도록 함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.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3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   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ts val="13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Data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수집 및 활용 계획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/>
                      </a:r>
                      <a:b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</a:b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  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-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모듈 배면 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FFC CNT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빛 누출 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Tape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부착에 대한 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mini LED </a:t>
                      </a: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모델별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양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/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불 판정의 사진 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Data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수집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/>
                      </a:r>
                      <a:b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</a:b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  - YOLOv5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</a:t>
                      </a:r>
                      <a:r>
                        <a:rPr kumimoji="0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딥러닝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기법을 활용한 양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/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불 판정의 분류 분석을 통해 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FFC CNT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빛 누출 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Tape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부착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/>
                      </a:r>
                      <a:b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</a:b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    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불량 자동 검출 모델 구현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179388" marR="0" lvl="0" indent="-1793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1" lang="en-US" altLang="ko-KR" sz="11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51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실행 계획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(Process)</a:t>
                      </a: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실행조직</a:t>
                      </a: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4328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179388" marR="0" lvl="0" indent="-179388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>
                          <a:tab pos="876300" algn="l"/>
                        </a:tabLst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LG스마트체 Regular" pitchFamily="50" charset="-127"/>
                      </a:endParaRP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51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</a:rPr>
                        <a:t>정량성과</a:t>
                      </a:r>
                    </a:p>
                  </a:txBody>
                  <a:tcPr marL="72000" marR="72000" marT="72000" marB="72000" anchor="ctr" anchorCtr="1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kumimoji="1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LG스마트체 Regular" pitchFamily="50" charset="-127"/>
                          <a:cs typeface="+mn-cs"/>
                        </a:rPr>
                        <a:t>정성성과</a:t>
                      </a:r>
                    </a:p>
                  </a:txBody>
                  <a:tcPr marL="72000" marR="72000" marT="72000" marB="72000" anchor="ctr" anchorCtr="1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39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>
                          <a:tab pos="8763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FFC CNT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빛 누출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Tape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부착 불량 검출 정확도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100%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달성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>
                          <a:tab pos="876300" algn="l"/>
                        </a:tabLst>
                        <a:defRPr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FFC CNT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빛 누출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Tape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부착 불량 검출 시간 감소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약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 </a:t>
                      </a:r>
                      <a:r>
                        <a:rPr lang="ko-KR" altLang="en-US" sz="11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→ </a:t>
                      </a:r>
                      <a:r>
                        <a:rPr lang="en-US" altLang="ko-KR" sz="11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</a:t>
                      </a:r>
                      <a:r>
                        <a:rPr lang="ko-KR" altLang="en-US" sz="11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FFC CNT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빛 누출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Tape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부착 불량 검출 정확도 증가로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모듈 불량률 감소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- </a:t>
                      </a:r>
                      <a:r>
                        <a:rPr lang="ko-KR" altLang="en-US" sz="11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모듈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불량률 감소를 통한 소비자 만족도 증가</a:t>
                      </a:r>
                      <a:endParaRPr lang="ko-KR" altLang="en-US" sz="11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284D7F7A-982F-464A-BF35-27B8276AF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110136"/>
              </p:ext>
            </p:extLst>
          </p:nvPr>
        </p:nvGraphicFramePr>
        <p:xfrm>
          <a:off x="5402506" y="2022787"/>
          <a:ext cx="3603222" cy="1694162"/>
        </p:xfrm>
        <a:graphic>
          <a:graphicData uri="http://schemas.openxmlformats.org/drawingml/2006/table">
            <a:tbl>
              <a:tblPr/>
              <a:tblGrid>
                <a:gridCol w="4139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1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24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24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24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378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개선 전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개선 후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개선율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241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KPI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FFC CNT 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빛 누출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Tape 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부착 불량 검출 정확도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</a:b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정량화 및 개선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정확도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</a:b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100%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241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FFC CNT 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빛 누출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Tape 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부착 불량 검출 시간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감소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시간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</a:b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약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분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시간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</a:b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초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97%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241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xmlns="" id="{3780638D-8466-44BB-88E9-8D724C77F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6085"/>
              </p:ext>
            </p:extLst>
          </p:nvPr>
        </p:nvGraphicFramePr>
        <p:xfrm>
          <a:off x="5402506" y="4608292"/>
          <a:ext cx="3603222" cy="971550"/>
        </p:xfrm>
        <a:graphic>
          <a:graphicData uri="http://schemas.openxmlformats.org/drawingml/2006/table">
            <a:tbl>
              <a:tblPr/>
              <a:tblGrid>
                <a:gridCol w="843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99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99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99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99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9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소속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이름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호칭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상근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비상근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0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TV</a:t>
                      </a:r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UHD1 Project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임지원 연구원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리더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명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명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011"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011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011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9011">
                <a:tc gridSpan="2"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                     합계</a:t>
                      </a:r>
                    </a:p>
                  </a:txBody>
                  <a:tcPr marL="9525" marR="14287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명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명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4" name="AutoShape 80">
            <a:extLst>
              <a:ext uri="{FF2B5EF4-FFF2-40B4-BE49-F238E27FC236}">
                <a16:creationId xmlns:a16="http://schemas.microsoft.com/office/drawing/2014/main" xmlns="" id="{AA97F47E-DBCE-4541-93B3-E63A3DCFB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01" y="4506343"/>
            <a:ext cx="1509869" cy="251761"/>
          </a:xfrm>
          <a:prstGeom prst="homePlate">
            <a:avLst>
              <a:gd name="adj" fmla="val 16802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50" b="1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Data </a:t>
            </a:r>
            <a:r>
              <a:rPr kumimoji="1" lang="ko-KR" altLang="en-US" sz="1050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수집 및 준비</a:t>
            </a:r>
            <a:endParaRPr kumimoji="1" lang="en-US" altLang="ko-KR" sz="1050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AutoShape 80">
            <a:extLst>
              <a:ext uri="{FF2B5EF4-FFF2-40B4-BE49-F238E27FC236}">
                <a16:creationId xmlns:a16="http://schemas.microsoft.com/office/drawing/2014/main" xmlns="" id="{502EF134-E058-48CC-8921-064FD151B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3048" y="4506343"/>
            <a:ext cx="1494773" cy="251761"/>
          </a:xfrm>
          <a:prstGeom prst="homePlate">
            <a:avLst>
              <a:gd name="adj" fmla="val 23528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50" b="1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Data </a:t>
            </a:r>
            <a:r>
              <a:rPr kumimoji="1" lang="ko-KR" altLang="en-US" sz="1050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학습 및 모델 구현</a:t>
            </a:r>
            <a:endParaRPr kumimoji="1" lang="en-US" altLang="ko-KR" sz="1050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 Box 53">
            <a:extLst>
              <a:ext uri="{FF2B5EF4-FFF2-40B4-BE49-F238E27FC236}">
                <a16:creationId xmlns:a16="http://schemas.microsoft.com/office/drawing/2014/main" xmlns="" id="{D151E280-00A3-4152-8F02-5AB6EA815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923" y="4321890"/>
            <a:ext cx="6969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4~8</a:t>
            </a:r>
            <a:r>
              <a:rPr kumimoji="1" lang="ko-KR" altLang="en-US" sz="8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월</a:t>
            </a:r>
            <a:endParaRPr kumimoji="1" lang="en-US" altLang="ko-KR" sz="8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 Box 53">
            <a:extLst>
              <a:ext uri="{FF2B5EF4-FFF2-40B4-BE49-F238E27FC236}">
                <a16:creationId xmlns:a16="http://schemas.microsoft.com/office/drawing/2014/main" xmlns="" id="{B3E4B5F9-91BC-4835-A38B-0C388169B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90" y="4321890"/>
            <a:ext cx="11199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9~10</a:t>
            </a:r>
            <a:r>
              <a:rPr kumimoji="1" lang="ko-KR" altLang="en-US" sz="8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월</a:t>
            </a:r>
            <a:endParaRPr kumimoji="1" lang="en-US" altLang="ko-KR" sz="8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8" name="AutoShape 80">
            <a:extLst>
              <a:ext uri="{FF2B5EF4-FFF2-40B4-BE49-F238E27FC236}">
                <a16:creationId xmlns:a16="http://schemas.microsoft.com/office/drawing/2014/main" xmlns="" id="{237A682D-01FF-4A63-A9E8-4A557E5F8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763" y="4501006"/>
            <a:ext cx="1431216" cy="251761"/>
          </a:xfrm>
          <a:prstGeom prst="homePlate">
            <a:avLst>
              <a:gd name="adj" fmla="val 26891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50" b="1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모델 적용 및 전개</a:t>
            </a:r>
            <a:endParaRPr kumimoji="1" lang="en-US" altLang="ko-KR" sz="1050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 Box 53">
            <a:extLst>
              <a:ext uri="{FF2B5EF4-FFF2-40B4-BE49-F238E27FC236}">
                <a16:creationId xmlns:a16="http://schemas.microsoft.com/office/drawing/2014/main" xmlns="" id="{74F58C10-9F67-44BE-BDD1-CBCCD7AAB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5364" y="4321890"/>
            <a:ext cx="9261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9</a:t>
            </a:r>
            <a:r>
              <a:rPr kumimoji="1" lang="ko-KR" altLang="en-US" sz="8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월</a:t>
            </a:r>
            <a:endParaRPr kumimoji="1" lang="en-US" altLang="ko-KR" sz="8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xmlns="" id="{1ED92249-E0EE-4CF2-894F-8979C0F74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0" y="4771928"/>
            <a:ext cx="1938578" cy="1057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9pPr>
          </a:lstStyle>
          <a:p>
            <a:pPr marL="85725" indent="-85725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Data 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수집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: mini LED 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모델 별 모듈 배면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 FFC CNT  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빛누출 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Tape 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부착에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대한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양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불 판정 사진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Data 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수집</a:t>
            </a:r>
            <a:endParaRPr lang="en-US" altLang="ko-KR" sz="9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3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85725" indent="-85725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Data 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준비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: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양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불 여부에 따른 사진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Data </a:t>
            </a:r>
            <a:r>
              <a:rPr lang="ko-KR" alt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분류</a:t>
            </a:r>
            <a:endParaRPr lang="en-US" altLang="ko-KR" sz="9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xmlns="" id="{37F10B91-F855-4253-B31F-82E184EB5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261" y="4771928"/>
            <a:ext cx="1737256" cy="1057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9pPr>
          </a:lstStyle>
          <a:p>
            <a:pPr marL="85725" indent="-85725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Data </a:t>
            </a:r>
            <a:r>
              <a:rPr lang="ko-KR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학습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: YOLOv5 </a:t>
            </a:r>
            <a:r>
              <a:rPr lang="ko-KR" altLang="en-US" sz="9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딥러닝</a:t>
            </a:r>
            <a:r>
              <a:rPr lang="ko-KR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기법을 통한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 Data </a:t>
            </a:r>
            <a:r>
              <a:rPr lang="ko-KR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학습</a:t>
            </a:r>
            <a:endParaRPr lang="en-US" altLang="ko-KR" sz="9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altLang="ko-KR" sz="3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85725" indent="-85725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모델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구현 및 테스트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이미지에 대한 양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/</a:t>
            </a:r>
            <a:r>
              <a:rPr lang="ko-KR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불 분류 모델</a:t>
            </a: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 구현 및 정확도 테스트</a:t>
            </a:r>
            <a:endParaRPr lang="en-US" altLang="ko-KR" sz="9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xmlns="" id="{A94977F3-C396-4B1F-9EE3-63384BD1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0115" y="4771928"/>
            <a:ext cx="1580424" cy="3970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pitchFamily="50" charset="-127"/>
                <a:cs typeface="+mn-cs"/>
              </a:defRPr>
            </a:lvl9pPr>
          </a:lstStyle>
          <a:p>
            <a:pPr marL="85725" indent="-85725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현업 적용 방안 도출</a:t>
            </a:r>
            <a:endParaRPr lang="en-US" altLang="ko-KR" sz="9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marL="85725" indent="-85725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팀 내 전파를 통한 확대 전개</a:t>
            </a:r>
            <a:endParaRPr lang="en-US" altLang="ko-KR" sz="9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68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Box 201"/>
          <p:cNvSpPr txBox="1">
            <a:spLocks noChangeArrowheads="1"/>
          </p:cNvSpPr>
          <p:nvPr/>
        </p:nvSpPr>
        <p:spPr bwMode="auto">
          <a:xfrm>
            <a:off x="70339" y="670110"/>
            <a:ext cx="8879351" cy="7160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lnSpc>
                <a:spcPct val="100000"/>
              </a:lnSpc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수집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-. </a:t>
            </a:r>
            <a:r>
              <a:rPr lang="ko-KR" altLang="en-US" sz="1100" b="0" dirty="0" err="1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딥러닝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모델 수립을 위한 모듈 양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불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Case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별 사진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수집</a:t>
            </a:r>
            <a:endParaRPr lang="en-US" altLang="ko-KR" sz="1100" b="0" dirty="0">
              <a:solidFill>
                <a:schemeClr val="tx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-. Mini LED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모델 별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FFC CNT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빛 누출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Tape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부착 형상이 유사함을 감안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1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가지 모델에 대한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(75QNED90)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양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불 사진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수집 진행</a:t>
            </a:r>
            <a:endParaRPr lang="en-US" altLang="ko-KR" sz="1100" b="0" dirty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2000" y="1619638"/>
            <a:ext cx="828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7663" y="4118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Ⅱ.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수집</a:t>
            </a:r>
          </a:p>
        </p:txBody>
      </p:sp>
      <p:sp>
        <p:nvSpPr>
          <p:cNvPr id="28" name="Text Box 201">
            <a:extLst>
              <a:ext uri="{FF2B5EF4-FFF2-40B4-BE49-F238E27FC236}">
                <a16:creationId xmlns:a16="http://schemas.microsoft.com/office/drawing/2014/main" xmlns="" id="{258167CE-38BA-4ADC-9D9B-55A793B85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847" y="6187890"/>
            <a:ext cx="3045761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양품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Case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: Tape 8ea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정상 부착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0" name="Text Box 201">
            <a:extLst>
              <a:ext uri="{FF2B5EF4-FFF2-40B4-BE49-F238E27FC236}">
                <a16:creationId xmlns:a16="http://schemas.microsoft.com/office/drawing/2014/main" xmlns="" id="{B1B331FA-96DF-4BC6-83E7-D6DACE716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8273" y="6187890"/>
            <a:ext cx="2700000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Case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Tape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부착 누락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405B2174-44A0-4BF3-B135-51297A9A8D1D}"/>
              </a:ext>
            </a:extLst>
          </p:cNvPr>
          <p:cNvGrpSpPr/>
          <p:nvPr/>
        </p:nvGrpSpPr>
        <p:grpSpPr>
          <a:xfrm>
            <a:off x="725727" y="1750110"/>
            <a:ext cx="3600000" cy="2160000"/>
            <a:chOff x="583672" y="1750110"/>
            <a:chExt cx="3600000" cy="216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E48DF159-48B3-4002-8D36-FBF52B09C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72" y="1750110"/>
              <a:ext cx="3600000" cy="21600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AEDA80BF-8F8D-4939-A94A-550DF9118B72}"/>
                </a:ext>
              </a:extLst>
            </p:cNvPr>
            <p:cNvSpPr/>
            <p:nvPr/>
          </p:nvSpPr>
          <p:spPr>
            <a:xfrm>
              <a:off x="788565" y="1895912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93BB48EB-EABF-4527-9A33-EFF38898FD87}"/>
                </a:ext>
              </a:extLst>
            </p:cNvPr>
            <p:cNvSpPr/>
            <p:nvPr/>
          </p:nvSpPr>
          <p:spPr>
            <a:xfrm>
              <a:off x="1389814" y="1895912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C4AEF459-15F0-420F-8D56-64A9E354F69C}"/>
                </a:ext>
              </a:extLst>
            </p:cNvPr>
            <p:cNvSpPr/>
            <p:nvPr/>
          </p:nvSpPr>
          <p:spPr>
            <a:xfrm>
              <a:off x="3138880" y="1921078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AB197B5E-F23D-4952-99CA-9D5CB7A18AB9}"/>
                </a:ext>
              </a:extLst>
            </p:cNvPr>
            <p:cNvSpPr/>
            <p:nvPr/>
          </p:nvSpPr>
          <p:spPr>
            <a:xfrm>
              <a:off x="3723351" y="1929467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E03BEE26-93CD-4F82-B503-324C4221D961}"/>
                </a:ext>
              </a:extLst>
            </p:cNvPr>
            <p:cNvSpPr/>
            <p:nvPr/>
          </p:nvSpPr>
          <p:spPr>
            <a:xfrm>
              <a:off x="1981200" y="2919651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39C258C6-4E7B-4178-8846-8DF73D15A37B}"/>
                </a:ext>
              </a:extLst>
            </p:cNvPr>
            <p:cNvSpPr/>
            <p:nvPr/>
          </p:nvSpPr>
          <p:spPr>
            <a:xfrm>
              <a:off x="2540121" y="2928040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71958F5B-98F4-4114-8B64-C7F3A8D0F092}"/>
                </a:ext>
              </a:extLst>
            </p:cNvPr>
            <p:cNvSpPr/>
            <p:nvPr/>
          </p:nvSpPr>
          <p:spPr>
            <a:xfrm>
              <a:off x="3115820" y="2938327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5F2BFD29-DD83-4378-8508-B7A70CDB2D56}"/>
                </a:ext>
              </a:extLst>
            </p:cNvPr>
            <p:cNvSpPr/>
            <p:nvPr/>
          </p:nvSpPr>
          <p:spPr>
            <a:xfrm>
              <a:off x="3699609" y="2955105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ED30045-728E-40BF-90E6-F172499DF4D7}"/>
              </a:ext>
            </a:extLst>
          </p:cNvPr>
          <p:cNvGrpSpPr/>
          <p:nvPr/>
        </p:nvGrpSpPr>
        <p:grpSpPr>
          <a:xfrm>
            <a:off x="4818273" y="1750110"/>
            <a:ext cx="3600000" cy="2160000"/>
            <a:chOff x="4960327" y="1750110"/>
            <a:chExt cx="3600000" cy="21600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D6E89568-1E2A-4DF1-9E2D-42A8E954A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" t="859"/>
            <a:stretch/>
          </p:blipFill>
          <p:spPr>
            <a:xfrm>
              <a:off x="4960327" y="1750110"/>
              <a:ext cx="3600000" cy="216000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970ED8FC-2BE8-469D-BD55-A652AC8B414F}"/>
                </a:ext>
              </a:extLst>
            </p:cNvPr>
            <p:cNvSpPr/>
            <p:nvPr/>
          </p:nvSpPr>
          <p:spPr>
            <a:xfrm>
              <a:off x="8071607" y="2919650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E19733EF-4995-4A72-8785-CE81D0F59BF7}"/>
              </a:ext>
            </a:extLst>
          </p:cNvPr>
          <p:cNvGrpSpPr/>
          <p:nvPr/>
        </p:nvGrpSpPr>
        <p:grpSpPr>
          <a:xfrm>
            <a:off x="4818273" y="3974966"/>
            <a:ext cx="3600000" cy="2160000"/>
            <a:chOff x="4960327" y="3974966"/>
            <a:chExt cx="3600000" cy="21600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BADE1D4C-3A4A-44F2-A9C8-AE17A504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327" y="3974966"/>
              <a:ext cx="3600000" cy="21600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C1683A33-1F9E-46AE-83E3-FBB636C29776}"/>
                </a:ext>
              </a:extLst>
            </p:cNvPr>
            <p:cNvSpPr/>
            <p:nvPr/>
          </p:nvSpPr>
          <p:spPr>
            <a:xfrm>
              <a:off x="7484378" y="5146954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66581A39-6BF4-41F7-9AA7-B4E581AFD1E6}"/>
              </a:ext>
            </a:extLst>
          </p:cNvPr>
          <p:cNvGrpSpPr/>
          <p:nvPr/>
        </p:nvGrpSpPr>
        <p:grpSpPr>
          <a:xfrm>
            <a:off x="725727" y="3974966"/>
            <a:ext cx="3600000" cy="2160000"/>
            <a:chOff x="583672" y="3974966"/>
            <a:chExt cx="3600000" cy="2160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A8814A28-2AF0-49F9-9099-D20D2C1C7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72" y="3974966"/>
              <a:ext cx="3600000" cy="216000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D6C2EA98-E58E-4BC4-A570-116BF2798862}"/>
                </a:ext>
              </a:extLst>
            </p:cNvPr>
            <p:cNvSpPr/>
            <p:nvPr/>
          </p:nvSpPr>
          <p:spPr>
            <a:xfrm>
              <a:off x="1953316" y="5195390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04B3A825-4C23-44B2-901F-E2BDF0450C40}"/>
                </a:ext>
              </a:extLst>
            </p:cNvPr>
            <p:cNvSpPr/>
            <p:nvPr/>
          </p:nvSpPr>
          <p:spPr>
            <a:xfrm>
              <a:off x="2470292" y="5203779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4577935F-B8A1-4527-B8F2-0162B5844DD0}"/>
                </a:ext>
              </a:extLst>
            </p:cNvPr>
            <p:cNvSpPr/>
            <p:nvPr/>
          </p:nvSpPr>
          <p:spPr>
            <a:xfrm>
              <a:off x="3004046" y="5205677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2436EF21-23B8-4252-BBB8-916555BA2701}"/>
                </a:ext>
              </a:extLst>
            </p:cNvPr>
            <p:cNvSpPr/>
            <p:nvPr/>
          </p:nvSpPr>
          <p:spPr>
            <a:xfrm>
              <a:off x="3562668" y="5222455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A789F9F8-D624-4334-97A4-83DD5E957B0E}"/>
                </a:ext>
              </a:extLst>
            </p:cNvPr>
            <p:cNvSpPr/>
            <p:nvPr/>
          </p:nvSpPr>
          <p:spPr>
            <a:xfrm>
              <a:off x="785884" y="4154955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79A1E642-9933-4EFD-8BAF-238255F2E370}"/>
                </a:ext>
              </a:extLst>
            </p:cNvPr>
            <p:cNvSpPr/>
            <p:nvPr/>
          </p:nvSpPr>
          <p:spPr>
            <a:xfrm>
              <a:off x="1361583" y="4163344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8E155948-A31A-4A24-A242-56F5D5320E09}"/>
                </a:ext>
              </a:extLst>
            </p:cNvPr>
            <p:cNvSpPr/>
            <p:nvPr/>
          </p:nvSpPr>
          <p:spPr>
            <a:xfrm>
              <a:off x="3053019" y="4140075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625C2F72-D8D4-4DAD-A9AA-F2B2D2DAD8A0}"/>
                </a:ext>
              </a:extLst>
            </p:cNvPr>
            <p:cNvSpPr/>
            <p:nvPr/>
          </p:nvSpPr>
          <p:spPr>
            <a:xfrm>
              <a:off x="3653586" y="4140075"/>
              <a:ext cx="276837" cy="226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241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3569" y="1964482"/>
            <a:ext cx="512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Data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대한 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Bounding Box 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설정을 위해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Annotation 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작업 진행 </a:t>
            </a:r>
            <a:endParaRPr lang="en-US" altLang="ko-KR" sz="1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3" y="41187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Ⅲ.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전처리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Roboflow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활용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Text Box 201">
            <a:extLst>
              <a:ext uri="{FF2B5EF4-FFF2-40B4-BE49-F238E27FC236}">
                <a16:creationId xmlns:a16="http://schemas.microsoft.com/office/drawing/2014/main" xmlns="" id="{AAE150BD-86ED-4261-BAC2-718F7CEBB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" y="670110"/>
            <a:ext cx="8879351" cy="13254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lnSpc>
                <a:spcPct val="100000"/>
              </a:lnSpc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: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보다 원활하게 사용하기 위해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Data </a:t>
            </a:r>
            <a:r>
              <a:rPr lang="ko-KR" altLang="en-US" sz="1100" b="0" dirty="0" err="1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전처리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진행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en-US" altLang="ko-KR" sz="1100" b="0" dirty="0" err="1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Roboflow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활용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1.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대한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Bounding Box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설정을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위해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Annotation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작업 진행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2.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훈련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(train) /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검증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(validation) /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평가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(test) set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으로 분류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초기 설정 비율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= 7:2:1)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3.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학습의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Recall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값 확보를 위해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Augmentation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작업으로 이미지 증량 진행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(rotation / shear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적용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1100" b="0" dirty="0">
              <a:solidFill>
                <a:schemeClr val="tx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endParaRPr lang="en-US" altLang="ko-KR" sz="1100" b="0" dirty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3" name="TextBox 300">
            <a:extLst>
              <a:ext uri="{FF2B5EF4-FFF2-40B4-BE49-F238E27FC236}">
                <a16:creationId xmlns:a16="http://schemas.microsoft.com/office/drawing/2014/main" xmlns="" id="{13B66D6D-45D6-48CB-89D2-A491F2D3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767" y="1534606"/>
            <a:ext cx="2475233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50" dirty="0"/>
              <a:t>*</a:t>
            </a:r>
            <a:r>
              <a:rPr lang="ko-KR" altLang="en-US" sz="1050" dirty="0"/>
              <a:t>원본 </a:t>
            </a:r>
            <a:r>
              <a:rPr lang="en-US" altLang="ko-KR" sz="1050" dirty="0"/>
              <a:t>data 539ea</a:t>
            </a:r>
            <a:r>
              <a:rPr lang="ko-KR" altLang="en-US" sz="1050" dirty="0"/>
              <a:t> </a:t>
            </a:r>
            <a:r>
              <a:rPr lang="en-US" altLang="ko-KR" sz="1050" dirty="0">
                <a:sym typeface="Wingdings" panose="05000000000000000000" pitchFamily="2" charset="2"/>
              </a:rPr>
              <a:t> 1293ea</a:t>
            </a:r>
            <a:r>
              <a:rPr lang="ko-KR" altLang="en-US" sz="1050" dirty="0"/>
              <a:t> 으로 증량</a:t>
            </a:r>
            <a:endParaRPr lang="en-US" altLang="ko-KR" sz="10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10CB61A-EEDB-4D15-BC79-3F1B150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660" y="861320"/>
            <a:ext cx="1440000" cy="4635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6AADC8E-3D85-4A1D-A1CB-36958320D99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5726" y="2497122"/>
            <a:ext cx="3600000" cy="18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17A626D-D2B7-4F2A-A2FA-959D36030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273" y="2497122"/>
            <a:ext cx="3600000" cy="1800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444D792-0819-41CA-B67A-13B95C8EBAF9}"/>
              </a:ext>
            </a:extLst>
          </p:cNvPr>
          <p:cNvSpPr/>
          <p:nvPr/>
        </p:nvSpPr>
        <p:spPr>
          <a:xfrm>
            <a:off x="432000" y="2280270"/>
            <a:ext cx="8280000" cy="4446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Box 201">
            <a:extLst>
              <a:ext uri="{FF2B5EF4-FFF2-40B4-BE49-F238E27FC236}">
                <a16:creationId xmlns:a16="http://schemas.microsoft.com/office/drawing/2014/main" xmlns="" id="{A8B99CC2-4FAE-40E1-B668-08B1E806F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539" y="6268062"/>
            <a:ext cx="3970375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양품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Case Annotation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예시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: Tape 8ea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정상 부착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Text Box 201">
            <a:extLst>
              <a:ext uri="{FF2B5EF4-FFF2-40B4-BE49-F238E27FC236}">
                <a16:creationId xmlns:a16="http://schemas.microsoft.com/office/drawing/2014/main" xmlns="" id="{9A15268F-9FFB-4937-B5C6-FD87FBAD9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839" y="6268062"/>
            <a:ext cx="3646868" cy="254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불량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Case Annotation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예시 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Tape </a:t>
            </a:r>
            <a:r>
              <a:rPr lang="ko-KR" altLang="en-US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부착 누락</a:t>
            </a:r>
            <a:r>
              <a:rPr lang="en-US" altLang="ko-KR" sz="1100" b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en-US" altLang="ko-KR" sz="11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5BC044A-FBD2-48B5-9B30-CB5B850C3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273" y="4411902"/>
            <a:ext cx="36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A356A35-CA08-463A-A294-1CAFEBFF0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26" y="4411902"/>
            <a:ext cx="36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43660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3569" y="1964482"/>
            <a:ext cx="6968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Data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훈련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(train) / 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검증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(validation) / 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평가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(test) set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으로 분류 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초기 설정 비율 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= 7:2:1)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63" y="41187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Ⅲ.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전처리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Roboflow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활용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Text Box 201">
            <a:extLst>
              <a:ext uri="{FF2B5EF4-FFF2-40B4-BE49-F238E27FC236}">
                <a16:creationId xmlns:a16="http://schemas.microsoft.com/office/drawing/2014/main" xmlns="" id="{AAE150BD-86ED-4261-BAC2-718F7CEBB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" y="670110"/>
            <a:ext cx="8879351" cy="13254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4246" tIns="42128" rIns="84246" bIns="42128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Wingdings" pitchFamily="2" charset="2"/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rgbClr val="000000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marL="77668" indent="-77668">
              <a:lnSpc>
                <a:spcPct val="100000"/>
              </a:lnSpc>
              <a:buFont typeface="Wingdings" pitchFamily="2" charset="2"/>
              <a:buChar char="q"/>
              <a:defRPr/>
            </a:pP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: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보다 원활하게 사용하기 위해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Data </a:t>
            </a:r>
            <a:r>
              <a:rPr lang="ko-KR" altLang="en-US" sz="1100" b="0" dirty="0" err="1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전처리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진행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en-US" altLang="ko-KR" sz="1100" b="0" dirty="0" err="1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Roboflow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활용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1.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대한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Bounding Box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설정을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위해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Annotation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작업 진행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2.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훈련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(train) /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검증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(validation) /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평가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(test) set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으로 분류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초기 설정 비율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= 7:2:1)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      3. Data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학습의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Recall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값 확보를 위해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Augmentation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작업으로 이미지 증량 진행 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(rotation / shear </a:t>
            </a:r>
            <a:r>
              <a:rPr lang="ko-KR" altLang="en-US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적용</a:t>
            </a:r>
            <a:r>
              <a:rPr lang="en-US" altLang="ko-KR" sz="1100" b="0" dirty="0">
                <a:solidFill>
                  <a:schemeClr val="tx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1100" b="0" dirty="0">
              <a:solidFill>
                <a:schemeClr val="tx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>
              <a:lnSpc>
                <a:spcPct val="100000"/>
              </a:lnSpc>
              <a:defRPr/>
            </a:pPr>
            <a:endParaRPr lang="en-US" altLang="ko-KR" sz="1100" b="0" dirty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10CB61A-EEDB-4D15-BC79-3F1B150B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660" y="861320"/>
            <a:ext cx="1440000" cy="4635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C9196DCA-6AD5-496F-BDDF-A5C71949A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8"/>
          <a:stretch/>
        </p:blipFill>
        <p:spPr>
          <a:xfrm>
            <a:off x="457330" y="2338453"/>
            <a:ext cx="5901859" cy="9317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10B6BDF-5964-4C58-B4DD-914628CD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30" y="3336381"/>
            <a:ext cx="5901859" cy="33061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TextBox 300">
            <a:extLst>
              <a:ext uri="{FF2B5EF4-FFF2-40B4-BE49-F238E27FC236}">
                <a16:creationId xmlns:a16="http://schemas.microsoft.com/office/drawing/2014/main" xmlns="" id="{BE01E8AC-5904-43CD-9D30-D21292E93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767" y="1534606"/>
            <a:ext cx="2475233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>
                <a:solidFill>
                  <a:srgbClr val="0066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50" dirty="0"/>
              <a:t>*</a:t>
            </a:r>
            <a:r>
              <a:rPr lang="ko-KR" altLang="en-US" sz="1050" dirty="0"/>
              <a:t>원본 </a:t>
            </a:r>
            <a:r>
              <a:rPr lang="en-US" altLang="ko-KR" sz="1050" dirty="0"/>
              <a:t>data 539ea</a:t>
            </a:r>
            <a:r>
              <a:rPr lang="ko-KR" altLang="en-US" sz="1050" dirty="0"/>
              <a:t> </a:t>
            </a:r>
            <a:r>
              <a:rPr lang="en-US" altLang="ko-KR" sz="1050" dirty="0">
                <a:sym typeface="Wingdings" panose="05000000000000000000" pitchFamily="2" charset="2"/>
              </a:rPr>
              <a:t> 1293ea</a:t>
            </a:r>
            <a:r>
              <a:rPr lang="ko-KR" altLang="en-US" sz="1050" dirty="0"/>
              <a:t> 으로 증량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363740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6179</TotalTime>
  <Words>2314</Words>
  <Application>Microsoft Office PowerPoint</Application>
  <PresentationFormat>화면 슬라이드 쇼(4:3)</PresentationFormat>
  <Paragraphs>321</Paragraphs>
  <Slides>15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LG스마트체 Regular</vt:lpstr>
      <vt:lpstr>LG스마트체2.0 Regular</vt:lpstr>
      <vt:lpstr>맑은 고딕</vt:lpstr>
      <vt:lpstr>바탕</vt:lpstr>
      <vt:lpstr>Arial</vt:lpstr>
      <vt:lpstr>Arial Narrow</vt:lpstr>
      <vt:lpstr>Calibri</vt:lpstr>
      <vt:lpstr>Calibri Light</vt:lpstr>
      <vt:lpstr>Wingdings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원종권/연구원/TV NanoCell Project(jongkwon77.won@lge.com)</dc:creator>
  <cp:lastModifiedBy>원종권/연구원/TV NanoCell Project(jongkwon77.won@lge.com)</cp:lastModifiedBy>
  <cp:revision>405</cp:revision>
  <dcterms:created xsi:type="dcterms:W3CDTF">2022-12-05T09:17:58Z</dcterms:created>
  <dcterms:modified xsi:type="dcterms:W3CDTF">2024-06-26T10:26:32Z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2024-06-26T10:26:22Z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73a747ed-1745-4f1b-858a-a8206c270c65</vt:lpwstr>
  </property>
  <property fmtid="{D5CDD505-2E9C-101B-9397-08002B2CF9AE}" pid="8" name="MSIP_Label_cc6ed9fc-fefc-4a0c-a6d6-10cf236c0d4f_ContentBits">
    <vt:lpwstr>1</vt:lpwstr>
  </property>
</Properties>
</file>